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77" r:id="rId2"/>
    <p:sldId id="281" r:id="rId3"/>
    <p:sldId id="296" r:id="rId4"/>
    <p:sldId id="314" r:id="rId5"/>
    <p:sldId id="298" r:id="rId6"/>
    <p:sldId id="299"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69696"/>
    <a:srgbClr val="FAA9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2" autoAdjust="0"/>
    <p:restoredTop sz="88723" autoAdjust="0"/>
  </p:normalViewPr>
  <p:slideViewPr>
    <p:cSldViewPr>
      <p:cViewPr varScale="1">
        <p:scale>
          <a:sx n="86" d="100"/>
          <a:sy n="86" d="100"/>
        </p:scale>
        <p:origin x="121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81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CN"/>
          </a:p>
        </p:txBody>
      </p:sp>
      <p:sp>
        <p:nvSpPr>
          <p:cNvPr id="706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CN"/>
          </a:p>
        </p:txBody>
      </p:sp>
      <p:sp>
        <p:nvSpPr>
          <p:cNvPr id="706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CN"/>
          </a:p>
        </p:txBody>
      </p:sp>
      <p:sp>
        <p:nvSpPr>
          <p:cNvPr id="706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255CCC3-4EFC-423F-AE4A-8504D08F0106}" type="slidenum">
              <a:rPr lang="en-US" altLang="zh-CN"/>
              <a:pPr>
                <a:defRPr/>
              </a:pPr>
              <a:t>‹#›</a:t>
            </a:fld>
            <a:endParaRPr lang="en-US" altLang="zh-CN"/>
          </a:p>
        </p:txBody>
      </p:sp>
    </p:spTree>
    <p:extLst>
      <p:ext uri="{BB962C8B-B14F-4D97-AF65-F5344CB8AC3E}">
        <p14:creationId xmlns:p14="http://schemas.microsoft.com/office/powerpoint/2010/main" val="3904104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FEE321A-22F4-4075-95F1-C5F3060BB857}" type="datetimeFigureOut">
              <a:rPr lang="zh-CN" altLang="en-US"/>
              <a:pPr>
                <a:defRPr/>
              </a:pPr>
              <a:t>2016/7/3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A3E1248-3BB5-4603-97D8-714D3CB09CAC}" type="slidenum">
              <a:rPr lang="zh-CN" altLang="en-US"/>
              <a:pPr>
                <a:defRPr/>
              </a:pPr>
              <a:t>‹#›</a:t>
            </a:fld>
            <a:endParaRPr lang="zh-CN" altLang="en-US"/>
          </a:p>
        </p:txBody>
      </p:sp>
    </p:spTree>
    <p:extLst>
      <p:ext uri="{BB962C8B-B14F-4D97-AF65-F5344CB8AC3E}">
        <p14:creationId xmlns:p14="http://schemas.microsoft.com/office/powerpoint/2010/main" val="192521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p:spPr>
      </p:sp>
      <p:sp>
        <p:nvSpPr>
          <p:cNvPr id="2253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2253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E9D50D-1BC2-4BFD-BD38-DA810B3E47EB}" type="slidenum">
              <a:rPr lang="zh-CN" altLang="en-US" smtClean="0"/>
              <a:pPr/>
              <a:t>1</a:t>
            </a:fld>
            <a:endParaRPr lang="zh-CN" altLang="en-US" smtClean="0"/>
          </a:p>
        </p:txBody>
      </p:sp>
    </p:spTree>
    <p:extLst>
      <p:ext uri="{BB962C8B-B14F-4D97-AF65-F5344CB8AC3E}">
        <p14:creationId xmlns:p14="http://schemas.microsoft.com/office/powerpoint/2010/main" val="44203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10</a:t>
            </a:fld>
            <a:endParaRPr lang="zh-CN" altLang="en-US" smtClean="0"/>
          </a:p>
        </p:txBody>
      </p:sp>
    </p:spTree>
    <p:extLst>
      <p:ext uri="{BB962C8B-B14F-4D97-AF65-F5344CB8AC3E}">
        <p14:creationId xmlns:p14="http://schemas.microsoft.com/office/powerpoint/2010/main" val="294456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11</a:t>
            </a:fld>
            <a:endParaRPr lang="zh-CN" altLang="en-US" smtClean="0"/>
          </a:p>
        </p:txBody>
      </p:sp>
    </p:spTree>
    <p:extLst>
      <p:ext uri="{BB962C8B-B14F-4D97-AF65-F5344CB8AC3E}">
        <p14:creationId xmlns:p14="http://schemas.microsoft.com/office/powerpoint/2010/main" val="288260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12</a:t>
            </a:fld>
            <a:endParaRPr lang="zh-CN" altLang="en-US" smtClean="0"/>
          </a:p>
        </p:txBody>
      </p:sp>
    </p:spTree>
    <p:extLst>
      <p:ext uri="{BB962C8B-B14F-4D97-AF65-F5344CB8AC3E}">
        <p14:creationId xmlns:p14="http://schemas.microsoft.com/office/powerpoint/2010/main" val="2166498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13</a:t>
            </a:fld>
            <a:endParaRPr lang="zh-CN" altLang="en-US" smtClean="0"/>
          </a:p>
        </p:txBody>
      </p:sp>
    </p:spTree>
    <p:extLst>
      <p:ext uri="{BB962C8B-B14F-4D97-AF65-F5344CB8AC3E}">
        <p14:creationId xmlns:p14="http://schemas.microsoft.com/office/powerpoint/2010/main" val="45568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14</a:t>
            </a:fld>
            <a:endParaRPr lang="zh-CN" altLang="en-US" smtClean="0"/>
          </a:p>
        </p:txBody>
      </p:sp>
    </p:spTree>
    <p:extLst>
      <p:ext uri="{BB962C8B-B14F-4D97-AF65-F5344CB8AC3E}">
        <p14:creationId xmlns:p14="http://schemas.microsoft.com/office/powerpoint/2010/main" val="1564227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15</a:t>
            </a:fld>
            <a:endParaRPr lang="zh-CN" altLang="en-US" smtClean="0"/>
          </a:p>
        </p:txBody>
      </p:sp>
    </p:spTree>
    <p:extLst>
      <p:ext uri="{BB962C8B-B14F-4D97-AF65-F5344CB8AC3E}">
        <p14:creationId xmlns:p14="http://schemas.microsoft.com/office/powerpoint/2010/main" val="2439143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16</a:t>
            </a:fld>
            <a:endParaRPr lang="zh-CN" altLang="en-US" smtClean="0"/>
          </a:p>
        </p:txBody>
      </p:sp>
    </p:spTree>
    <p:extLst>
      <p:ext uri="{BB962C8B-B14F-4D97-AF65-F5344CB8AC3E}">
        <p14:creationId xmlns:p14="http://schemas.microsoft.com/office/powerpoint/2010/main" val="3330599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17</a:t>
            </a:fld>
            <a:endParaRPr lang="zh-CN" altLang="en-US" smtClean="0"/>
          </a:p>
        </p:txBody>
      </p:sp>
    </p:spTree>
    <p:extLst>
      <p:ext uri="{BB962C8B-B14F-4D97-AF65-F5344CB8AC3E}">
        <p14:creationId xmlns:p14="http://schemas.microsoft.com/office/powerpoint/2010/main" val="197863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18</a:t>
            </a:fld>
            <a:endParaRPr lang="zh-CN" altLang="en-US" smtClean="0"/>
          </a:p>
        </p:txBody>
      </p:sp>
    </p:spTree>
    <p:extLst>
      <p:ext uri="{BB962C8B-B14F-4D97-AF65-F5344CB8AC3E}">
        <p14:creationId xmlns:p14="http://schemas.microsoft.com/office/powerpoint/2010/main" val="3593707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1A3E1248-3BB5-4603-97D8-714D3CB09CAC}" type="slidenum">
              <a:rPr lang="zh-CN" altLang="en-US" smtClean="0"/>
              <a:pPr>
                <a:defRPr/>
              </a:pPr>
              <a:t>19</a:t>
            </a:fld>
            <a:endParaRPr lang="zh-CN" altLang="en-US"/>
          </a:p>
        </p:txBody>
      </p:sp>
    </p:spTree>
    <p:extLst>
      <p:ext uri="{BB962C8B-B14F-4D97-AF65-F5344CB8AC3E}">
        <p14:creationId xmlns:p14="http://schemas.microsoft.com/office/powerpoint/2010/main" val="385478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noFill/>
          <a:ln>
            <a:solidFill>
              <a:srgbClr val="000000"/>
            </a:solidFill>
            <a:miter lim="800000"/>
            <a:headEnd/>
            <a:tailEnd/>
          </a:ln>
        </p:spPr>
      </p:sp>
      <p:sp>
        <p:nvSpPr>
          <p:cNvPr id="2355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2355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774F34-23C1-4BE6-84B4-E37FA3C0144E}" type="slidenum">
              <a:rPr lang="zh-CN" altLang="en-US" smtClean="0"/>
              <a:pPr/>
              <a:t>2</a:t>
            </a:fld>
            <a:endParaRPr lang="zh-CN" altLang="en-US" smtClean="0"/>
          </a:p>
        </p:txBody>
      </p:sp>
    </p:spTree>
    <p:extLst>
      <p:ext uri="{BB962C8B-B14F-4D97-AF65-F5344CB8AC3E}">
        <p14:creationId xmlns:p14="http://schemas.microsoft.com/office/powerpoint/2010/main" val="269293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headEnd/>
            <a:tailEnd/>
          </a:ln>
        </p:spPr>
      </p:sp>
      <p:sp>
        <p:nvSpPr>
          <p:cNvPr id="3" name="备注占位符 2"/>
          <p:cNvSpPr>
            <a:spLocks noGrp="1"/>
          </p:cNvSpPr>
          <p:nvPr>
            <p:ph type="body" idx="1"/>
          </p:nvPr>
        </p:nvSpPr>
        <p:spPr/>
        <p:txBody>
          <a:bodyPr>
            <a:normAutofit/>
          </a:bodyPr>
          <a:lstStyle/>
          <a:p>
            <a:pPr marL="288000" lvl="1" indent="-285750">
              <a:spcBef>
                <a:spcPct val="20000"/>
              </a:spcBef>
              <a:buClr>
                <a:schemeClr val="tx2"/>
              </a:buClr>
              <a:buSzPct val="120000"/>
              <a:buFont typeface="Wingdings" pitchFamily="2" charset="2"/>
              <a:buNone/>
              <a:defRPr/>
            </a:pPr>
            <a:endParaRPr lang="en-US" altLang="zh-CN" sz="2000" dirty="0" smtClean="0"/>
          </a:p>
        </p:txBody>
      </p:sp>
      <p:sp>
        <p:nvSpPr>
          <p:cNvPr id="2458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D42316-2484-4913-9FAA-BD742B838D21}" type="slidenum">
              <a:rPr lang="zh-CN" altLang="en-US" smtClean="0"/>
              <a:pPr/>
              <a:t>3</a:t>
            </a:fld>
            <a:endParaRPr lang="zh-CN" altLang="en-US" smtClean="0"/>
          </a:p>
        </p:txBody>
      </p:sp>
    </p:spTree>
    <p:extLst>
      <p:ext uri="{BB962C8B-B14F-4D97-AF65-F5344CB8AC3E}">
        <p14:creationId xmlns:p14="http://schemas.microsoft.com/office/powerpoint/2010/main" val="295751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bwMode="auto">
          <a:noFill/>
          <a:ln>
            <a:solidFill>
              <a:srgbClr val="000000"/>
            </a:solidFill>
            <a:miter lim="800000"/>
            <a:headEnd/>
            <a:tailEnd/>
          </a:ln>
        </p:spPr>
      </p:sp>
      <p:sp>
        <p:nvSpPr>
          <p:cNvPr id="3" name="备注占位符 2"/>
          <p:cNvSpPr>
            <a:spLocks noGrp="1"/>
          </p:cNvSpPr>
          <p:nvPr>
            <p:ph type="body" idx="1"/>
          </p:nvPr>
        </p:nvSpPr>
        <p:spPr/>
        <p:txBody>
          <a:bodyPr>
            <a:normAutofit/>
          </a:bodyPr>
          <a:lstStyle/>
          <a:p>
            <a:endParaRPr lang="zh-CN" altLang="en-US" dirty="0" smtClean="0"/>
          </a:p>
        </p:txBody>
      </p:sp>
      <p:sp>
        <p:nvSpPr>
          <p:cNvPr id="2560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949876-8BB7-4000-8299-8D38ED21344A}" type="slidenum">
              <a:rPr lang="zh-CN" altLang="en-US" smtClean="0"/>
              <a:pPr/>
              <a:t>4</a:t>
            </a:fld>
            <a:endParaRPr lang="zh-CN" altLang="en-US" smtClean="0"/>
          </a:p>
        </p:txBody>
      </p:sp>
    </p:spTree>
    <p:extLst>
      <p:ext uri="{BB962C8B-B14F-4D97-AF65-F5344CB8AC3E}">
        <p14:creationId xmlns:p14="http://schemas.microsoft.com/office/powerpoint/2010/main" val="204614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p:spPr>
      </p:sp>
      <p:sp>
        <p:nvSpPr>
          <p:cNvPr id="2662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66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B8CA0F-85AF-4B9B-9D4D-2860F1F2D049}" type="slidenum">
              <a:rPr lang="zh-CN" altLang="en-US" smtClean="0"/>
              <a:pPr/>
              <a:t>5</a:t>
            </a:fld>
            <a:endParaRPr lang="zh-CN" altLang="en-US" smtClean="0"/>
          </a:p>
        </p:txBody>
      </p:sp>
    </p:spTree>
    <p:extLst>
      <p:ext uri="{BB962C8B-B14F-4D97-AF65-F5344CB8AC3E}">
        <p14:creationId xmlns:p14="http://schemas.microsoft.com/office/powerpoint/2010/main" val="1040333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6</a:t>
            </a:fld>
            <a:endParaRPr lang="zh-CN" altLang="en-US" smtClean="0"/>
          </a:p>
        </p:txBody>
      </p:sp>
    </p:spTree>
    <p:extLst>
      <p:ext uri="{BB962C8B-B14F-4D97-AF65-F5344CB8AC3E}">
        <p14:creationId xmlns:p14="http://schemas.microsoft.com/office/powerpoint/2010/main" val="280896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7</a:t>
            </a:fld>
            <a:endParaRPr lang="zh-CN" altLang="en-US" smtClean="0"/>
          </a:p>
        </p:txBody>
      </p:sp>
    </p:spTree>
    <p:extLst>
      <p:ext uri="{BB962C8B-B14F-4D97-AF65-F5344CB8AC3E}">
        <p14:creationId xmlns:p14="http://schemas.microsoft.com/office/powerpoint/2010/main" val="334107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8</a:t>
            </a:fld>
            <a:endParaRPr lang="zh-CN" altLang="en-US" smtClean="0"/>
          </a:p>
        </p:txBody>
      </p:sp>
    </p:spTree>
    <p:extLst>
      <p:ext uri="{BB962C8B-B14F-4D97-AF65-F5344CB8AC3E}">
        <p14:creationId xmlns:p14="http://schemas.microsoft.com/office/powerpoint/2010/main" val="3172073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p>
        </p:txBody>
      </p:sp>
      <p:sp>
        <p:nvSpPr>
          <p:cNvPr id="27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8C4DC-C72B-4EF6-BE55-A3DE51EF6528}" type="slidenum">
              <a:rPr lang="zh-CN" altLang="en-US" smtClean="0"/>
              <a:pPr/>
              <a:t>9</a:t>
            </a:fld>
            <a:endParaRPr lang="zh-CN" altLang="en-US" smtClean="0"/>
          </a:p>
        </p:txBody>
      </p:sp>
    </p:spTree>
    <p:extLst>
      <p:ext uri="{BB962C8B-B14F-4D97-AF65-F5344CB8AC3E}">
        <p14:creationId xmlns:p14="http://schemas.microsoft.com/office/powerpoint/2010/main" val="3401718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bwMode="black">
          <a:xfrm>
            <a:off x="477838" y="2481263"/>
            <a:ext cx="4648200" cy="381000"/>
          </a:xfrm>
        </p:spPr>
        <p:txBody>
          <a:bodyPr/>
          <a:lstStyle>
            <a:lvl1pPr marL="0" indent="0">
              <a:buFont typeface="Wingdings" pitchFamily="2" charset="2"/>
              <a:buNone/>
              <a:defRPr sz="1600" b="1">
                <a:solidFill>
                  <a:schemeClr val="bg1"/>
                </a:solidFill>
              </a:defRPr>
            </a:lvl1pPr>
          </a:lstStyle>
          <a:p>
            <a:r>
              <a:rPr lang="en-US" altLang="zh-CN"/>
              <a:t>Click to edit Master subtitle style</a:t>
            </a:r>
          </a:p>
        </p:txBody>
      </p:sp>
      <p:sp>
        <p:nvSpPr>
          <p:cNvPr id="3074" name="Rectangle 2"/>
          <p:cNvSpPr>
            <a:spLocks noGrp="1" noChangeArrowheads="1"/>
          </p:cNvSpPr>
          <p:nvPr>
            <p:ph type="ctrTitle"/>
          </p:nvPr>
        </p:nvSpPr>
        <p:spPr>
          <a:xfrm>
            <a:off x="381000" y="1371600"/>
            <a:ext cx="8153400" cy="762000"/>
          </a:xfrm>
        </p:spPr>
        <p:txBody>
          <a:bodyPr/>
          <a:lstStyle>
            <a:lvl1pPr>
              <a:defRPr sz="4000">
                <a:solidFill>
                  <a:schemeClr val="tx2"/>
                </a:solidFill>
              </a:defRPr>
            </a:lvl1pPr>
          </a:lstStyle>
          <a:p>
            <a:r>
              <a:rPr lang="en-US" altLang="zh-CN"/>
              <a:t>Click to edit Master title style</a:t>
            </a:r>
          </a:p>
        </p:txBody>
      </p:sp>
      <p:sp>
        <p:nvSpPr>
          <p:cNvPr id="4" name="Rectangle 4"/>
          <p:cNvSpPr>
            <a:spLocks noGrp="1" noChangeArrowheads="1"/>
          </p:cNvSpPr>
          <p:nvPr>
            <p:ph type="dt" sz="half" idx="10"/>
          </p:nvPr>
        </p:nvSpPr>
        <p:spPr>
          <a:xfrm>
            <a:off x="457200" y="6477000"/>
            <a:ext cx="2133600" cy="244475"/>
          </a:xfrm>
        </p:spPr>
        <p:txBody>
          <a:bodyPr/>
          <a:lstStyle>
            <a:lvl1pPr>
              <a:defRPr>
                <a:solidFill>
                  <a:schemeClr val="bg1"/>
                </a:solidFill>
              </a:defRPr>
            </a:lvl1pPr>
          </a:lstStyle>
          <a:p>
            <a:pPr>
              <a:defRPr/>
            </a:pPr>
            <a:endParaRPr lang="en-US" altLang="zh-CN"/>
          </a:p>
        </p:txBody>
      </p:sp>
      <p:sp>
        <p:nvSpPr>
          <p:cNvPr id="5" name="Rectangle 5"/>
          <p:cNvSpPr>
            <a:spLocks noGrp="1" noChangeArrowheads="1"/>
          </p:cNvSpPr>
          <p:nvPr>
            <p:ph type="ftr" sz="quarter" idx="11"/>
          </p:nvPr>
        </p:nvSpPr>
        <p:spPr>
          <a:xfrm>
            <a:off x="5867400" y="6477000"/>
            <a:ext cx="2895600" cy="244475"/>
          </a:xfrm>
        </p:spPr>
        <p:txBody>
          <a:bodyPr/>
          <a:lstStyle>
            <a:lvl1pPr>
              <a:defRPr b="0">
                <a:solidFill>
                  <a:schemeClr val="bg1"/>
                </a:solidFill>
              </a:defRPr>
            </a:lvl1pPr>
          </a:lstStyle>
          <a:p>
            <a:pPr>
              <a:defRPr/>
            </a:pPr>
            <a:endParaRPr lang="en-US" altLang="zh-CN"/>
          </a:p>
        </p:txBody>
      </p:sp>
      <p:sp>
        <p:nvSpPr>
          <p:cNvPr id="6" name="Rectangle 6"/>
          <p:cNvSpPr>
            <a:spLocks noGrp="1" noChangeArrowheads="1"/>
          </p:cNvSpPr>
          <p:nvPr>
            <p:ph type="sldNum" sz="quarter" idx="12"/>
          </p:nvPr>
        </p:nvSpPr>
        <p:spPr>
          <a:xfrm>
            <a:off x="3429000" y="6477000"/>
            <a:ext cx="2133600" cy="244475"/>
          </a:xfrm>
        </p:spPr>
        <p:txBody>
          <a:bodyPr/>
          <a:lstStyle>
            <a:lvl1pPr>
              <a:defRPr>
                <a:solidFill>
                  <a:schemeClr val="bg1"/>
                </a:solidFill>
              </a:defRPr>
            </a:lvl1pPr>
          </a:lstStyle>
          <a:p>
            <a:pPr>
              <a:defRPr/>
            </a:pPr>
            <a:fld id="{82499455-B0C2-49F6-B7D6-2CA208C2998A}"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9D0D58FD-A62F-483D-8240-0F6CE4889F1E}"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53200" y="533400"/>
            <a:ext cx="1981200" cy="57912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533400"/>
            <a:ext cx="5791200" cy="57912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DF69F979-EDEB-4991-AD66-463CD81B86C2}"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7924800" cy="563563"/>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676400"/>
            <a:ext cx="7848600" cy="4648200"/>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6501DC98-4C07-42FC-A1E2-6E7B93802274}"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6B91D476-6FDE-449C-B762-8CB7E6B65B38}"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3B051093-42A3-4E44-A209-9814FDE2F330}"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863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7" name="Rectangle 6"/>
          <p:cNvSpPr>
            <a:spLocks noGrp="1" noChangeArrowheads="1"/>
          </p:cNvSpPr>
          <p:nvPr>
            <p:ph type="sldNum" sz="quarter" idx="12"/>
          </p:nvPr>
        </p:nvSpPr>
        <p:spPr>
          <a:ln/>
        </p:spPr>
        <p:txBody>
          <a:bodyPr/>
          <a:lstStyle>
            <a:lvl1pPr>
              <a:defRPr/>
            </a:lvl1pPr>
          </a:lstStyle>
          <a:p>
            <a:pPr>
              <a:defRPr/>
            </a:pPr>
            <a:fld id="{8244C76E-DB27-40AA-AE6F-870450D0ED0E}"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9" name="Rectangle 6"/>
          <p:cNvSpPr>
            <a:spLocks noGrp="1" noChangeArrowheads="1"/>
          </p:cNvSpPr>
          <p:nvPr>
            <p:ph type="sldNum" sz="quarter" idx="12"/>
          </p:nvPr>
        </p:nvSpPr>
        <p:spPr>
          <a:ln/>
        </p:spPr>
        <p:txBody>
          <a:bodyPr/>
          <a:lstStyle>
            <a:lvl1pPr>
              <a:defRPr/>
            </a:lvl1pPr>
          </a:lstStyle>
          <a:p>
            <a:pPr>
              <a:defRPr/>
            </a:pPr>
            <a:fld id="{4FDC2542-F6A6-4CE8-AC8E-4D12ACC6FE84}"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4" name="Rectangle 6"/>
          <p:cNvSpPr>
            <a:spLocks noGrp="1" noChangeArrowheads="1"/>
          </p:cNvSpPr>
          <p:nvPr>
            <p:ph type="sldNum" sz="quarter" idx="12"/>
          </p:nvPr>
        </p:nvSpPr>
        <p:spPr>
          <a:ln/>
        </p:spPr>
        <p:txBody>
          <a:bodyPr/>
          <a:lstStyle>
            <a:lvl1pPr>
              <a:defRPr/>
            </a:lvl1pPr>
          </a:lstStyle>
          <a:p>
            <a:pPr>
              <a:defRPr/>
            </a:pPr>
            <a:fld id="{B79217A7-617F-440E-B113-EEC5EF676667}"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7" name="Rectangle 6"/>
          <p:cNvSpPr>
            <a:spLocks noGrp="1" noChangeArrowheads="1"/>
          </p:cNvSpPr>
          <p:nvPr>
            <p:ph type="sldNum" sz="quarter" idx="12"/>
          </p:nvPr>
        </p:nvSpPr>
        <p:spPr>
          <a:ln/>
        </p:spPr>
        <p:txBody>
          <a:bodyPr/>
          <a:lstStyle>
            <a:lvl1pPr>
              <a:defRPr/>
            </a:lvl1pPr>
          </a:lstStyle>
          <a:p>
            <a:pPr>
              <a:defRPr/>
            </a:pPr>
            <a:fld id="{AC778157-6B45-468D-A7FF-31B9C2B587FD}"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7" name="Rectangle 6"/>
          <p:cNvSpPr>
            <a:spLocks noGrp="1" noChangeArrowheads="1"/>
          </p:cNvSpPr>
          <p:nvPr>
            <p:ph type="sldNum" sz="quarter" idx="12"/>
          </p:nvPr>
        </p:nvSpPr>
        <p:spPr>
          <a:ln/>
        </p:spPr>
        <p:txBody>
          <a:bodyPr/>
          <a:lstStyle>
            <a:lvl1pPr>
              <a:defRPr/>
            </a:lvl1pPr>
          </a:lstStyle>
          <a:p>
            <a:pPr>
              <a:defRPr/>
            </a:pPr>
            <a:fld id="{FAB72EA6-B775-4CB5-A98B-4AB5C4638CEE}"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685800" y="1676400"/>
            <a:ext cx="7848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gray">
          <a:xfrm>
            <a:off x="685800" y="6486525"/>
            <a:ext cx="1828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gray">
          <a:xfrm>
            <a:off x="6781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tx2"/>
                </a:solidFill>
                <a:ea typeface="宋体" pitchFamily="2" charset="-122"/>
              </a:defRPr>
            </a:lvl1pPr>
          </a:lstStyle>
          <a:p>
            <a:pPr>
              <a:defRPr/>
            </a:pPr>
            <a:r>
              <a:rPr lang="en-US" altLang="zh-CN"/>
              <a:t>www.themegallery.com</a:t>
            </a:r>
          </a:p>
        </p:txBody>
      </p:sp>
      <p:sp>
        <p:nvSpPr>
          <p:cNvPr id="1030" name="Rectangle 6"/>
          <p:cNvSpPr>
            <a:spLocks noGrp="1" noChangeArrowheads="1"/>
          </p:cNvSpPr>
          <p:nvPr>
            <p:ph type="sldNum" sz="quarter" idx="4"/>
          </p:nvPr>
        </p:nvSpPr>
        <p:spPr bwMode="gray">
          <a:xfrm>
            <a:off x="3756025" y="6475413"/>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ea typeface="宋体" pitchFamily="2" charset="-122"/>
              </a:defRPr>
            </a:lvl1pPr>
          </a:lstStyle>
          <a:p>
            <a:pPr>
              <a:defRPr/>
            </a:pPr>
            <a:fld id="{7794639E-5EF4-408A-B974-8F0603E174AA}" type="slidenum">
              <a:rPr lang="en-US" altLang="zh-CN"/>
              <a:pPr>
                <a:defRPr/>
              </a:pPr>
              <a:t>‹#›</a:t>
            </a:fld>
            <a:endParaRPr lang="en-US" altLang="zh-CN"/>
          </a:p>
        </p:txBody>
      </p:sp>
      <p:sp>
        <p:nvSpPr>
          <p:cNvPr id="2054" name="Rectangle 2"/>
          <p:cNvSpPr>
            <a:spLocks noGrp="1" noChangeArrowheads="1"/>
          </p:cNvSpPr>
          <p:nvPr>
            <p:ph type="title"/>
          </p:nvPr>
        </p:nvSpPr>
        <p:spPr bwMode="gray">
          <a:xfrm>
            <a:off x="609600" y="533400"/>
            <a:ext cx="79248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119" name="Text Box 95"/>
          <p:cNvSpPr txBox="1">
            <a:spLocks noChangeArrowheads="1"/>
          </p:cNvSpPr>
          <p:nvPr/>
        </p:nvSpPr>
        <p:spPr bwMode="gray">
          <a:xfrm>
            <a:off x="152400" y="152400"/>
            <a:ext cx="1143000" cy="366713"/>
          </a:xfrm>
          <a:prstGeom prst="rect">
            <a:avLst/>
          </a:prstGeom>
          <a:noFill/>
          <a:ln w="9525">
            <a:noFill/>
            <a:miter lim="800000"/>
            <a:headEnd/>
            <a:tailEnd/>
          </a:ln>
          <a:effectLst/>
        </p:spPr>
        <p:txBody>
          <a:bodyPr>
            <a:spAutoFit/>
          </a:bodyPr>
          <a:lstStyle/>
          <a:p>
            <a:pPr>
              <a:defRPr/>
            </a:pPr>
            <a:r>
              <a:rPr lang="en-US" altLang="zh-CN" b="1" i="1">
                <a:solidFill>
                  <a:schemeClr val="accent2"/>
                </a:solidFill>
                <a:ea typeface="宋体" pitchFamily="2" charset="-122"/>
              </a:rPr>
              <a:t>LOGO</a:t>
            </a:r>
          </a:p>
        </p:txBody>
      </p:sp>
    </p:spTree>
  </p:cSld>
  <p:clrMap bg1="lt1" tx1="dk1" bg2="lt2" tx2="dk2" accent1="accent1" accent2="accent2" accent3="accent3" accent4="accent4" accent5="accent5" accent6="accent6" hlink="hlink" folHlink="folHlink"/>
  <p:sldLayoutIdLst>
    <p:sldLayoutId id="2147483869" r:id="rId1"/>
    <p:sldLayoutId id="2147483859" r:id="rId2"/>
    <p:sldLayoutId id="2147483860" r:id="rId3"/>
    <p:sldLayoutId id="2147483861" r:id="rId4"/>
    <p:sldLayoutId id="2147483862" r:id="rId5"/>
    <p:sldLayoutId id="2147483870" r:id="rId6"/>
    <p:sldLayoutId id="2147483863" r:id="rId7"/>
    <p:sldLayoutId id="2147483864" r:id="rId8"/>
    <p:sldLayoutId id="2147483865" r:id="rId9"/>
    <p:sldLayoutId id="2147483866" r:id="rId10"/>
    <p:sldLayoutId id="2147483867" r:id="rId11"/>
    <p:sldLayoutId id="2147483868" r:id="rId12"/>
  </p:sldLayoutIdLst>
  <p:hf sldNum="0" hdr="0" dt="0"/>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charset="0"/>
        </a:defRPr>
      </a:lvl2pPr>
      <a:lvl3pPr algn="ctr" rtl="0" eaLnBrk="0" fontAlgn="base" hangingPunct="0">
        <a:spcBef>
          <a:spcPct val="0"/>
        </a:spcBef>
        <a:spcAft>
          <a:spcPct val="0"/>
        </a:spcAft>
        <a:defRPr sz="2800" b="1">
          <a:solidFill>
            <a:schemeClr val="bg1"/>
          </a:solidFill>
          <a:latin typeface="Arial" charset="0"/>
        </a:defRPr>
      </a:lvl3pPr>
      <a:lvl4pPr algn="ctr" rtl="0" eaLnBrk="0" fontAlgn="base" hangingPunct="0">
        <a:spcBef>
          <a:spcPct val="0"/>
        </a:spcBef>
        <a:spcAft>
          <a:spcPct val="0"/>
        </a:spcAft>
        <a:defRPr sz="2800" b="1">
          <a:solidFill>
            <a:schemeClr val="bg1"/>
          </a:solidFill>
          <a:latin typeface="Arial" charset="0"/>
        </a:defRPr>
      </a:lvl4pPr>
      <a:lvl5pPr algn="ctr" rtl="0" eaLnBrk="0" fontAlgn="base" hangingPunct="0">
        <a:spcBef>
          <a:spcPct val="0"/>
        </a:spcBef>
        <a:spcAft>
          <a:spcPct val="0"/>
        </a:spcAft>
        <a:defRPr sz="2800" b="1">
          <a:solidFill>
            <a:schemeClr val="bg1"/>
          </a:solidFill>
          <a:latin typeface="Arial" charset="0"/>
        </a:defRPr>
      </a:lvl5pPr>
      <a:lvl6pPr marL="457200" algn="ctr" rtl="0" fontAlgn="base">
        <a:spcBef>
          <a:spcPct val="0"/>
        </a:spcBef>
        <a:spcAft>
          <a:spcPct val="0"/>
        </a:spcAft>
        <a:defRPr sz="2800" b="1">
          <a:solidFill>
            <a:schemeClr val="bg1"/>
          </a:solidFill>
          <a:latin typeface="Arial" charset="0"/>
        </a:defRPr>
      </a:lvl6pPr>
      <a:lvl7pPr marL="914400" algn="ctr" rtl="0" fontAlgn="base">
        <a:spcBef>
          <a:spcPct val="0"/>
        </a:spcBef>
        <a:spcAft>
          <a:spcPct val="0"/>
        </a:spcAft>
        <a:defRPr sz="2800" b="1">
          <a:solidFill>
            <a:schemeClr val="bg1"/>
          </a:solidFill>
          <a:latin typeface="Arial" charset="0"/>
        </a:defRPr>
      </a:lvl7pPr>
      <a:lvl8pPr marL="1371600" algn="ctr" rtl="0" fontAlgn="base">
        <a:spcBef>
          <a:spcPct val="0"/>
        </a:spcBef>
        <a:spcAft>
          <a:spcPct val="0"/>
        </a:spcAft>
        <a:defRPr sz="2800" b="1">
          <a:solidFill>
            <a:schemeClr val="bg1"/>
          </a:solidFill>
          <a:latin typeface="Arial" charset="0"/>
        </a:defRPr>
      </a:lvl8pPr>
      <a:lvl9pPr marL="1828800" algn="ctr" rtl="0" fontAlgn="base">
        <a:spcBef>
          <a:spcPct val="0"/>
        </a:spcBef>
        <a:spcAft>
          <a:spcPct val="0"/>
        </a:spcAft>
        <a:defRPr sz="28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12"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457200" y="1600200"/>
            <a:ext cx="8153400" cy="1752600"/>
          </a:xfrm>
        </p:spPr>
        <p:txBody>
          <a:bodyPr/>
          <a:lstStyle/>
          <a:p>
            <a:pPr eaLnBrk="1" hangingPunct="1"/>
            <a:r>
              <a:rPr lang="en-US" altLang="zh-CN" sz="3200" dirty="0">
                <a:solidFill>
                  <a:schemeClr val="tx1"/>
                </a:solidFill>
                <a:latin typeface="Times New Roman" panose="02020603050405020304" pitchFamily="18" charset="0"/>
                <a:ea typeface="宋体" charset="-122"/>
                <a:cs typeface="Times New Roman" panose="02020603050405020304" pitchFamily="18" charset="0"/>
              </a:rPr>
              <a:t>A Coupled User Clustering Algorithm for </a:t>
            </a:r>
            <a:r>
              <a:rPr lang="en-US" altLang="zh-CN" sz="3200" dirty="0" smtClean="0">
                <a:solidFill>
                  <a:schemeClr val="tx1"/>
                </a:solidFill>
                <a:latin typeface="Times New Roman" panose="02020603050405020304" pitchFamily="18" charset="0"/>
                <a:ea typeface="宋体" charset="-122"/>
                <a:cs typeface="Times New Roman" panose="02020603050405020304" pitchFamily="18" charset="0"/>
              </a:rPr>
              <a:t>Web-based Learning </a:t>
            </a:r>
            <a:r>
              <a:rPr lang="en-US" altLang="zh-CN" sz="3200" dirty="0">
                <a:solidFill>
                  <a:schemeClr val="tx1"/>
                </a:solidFill>
                <a:latin typeface="Times New Roman" panose="02020603050405020304" pitchFamily="18" charset="0"/>
                <a:ea typeface="宋体" charset="-122"/>
                <a:cs typeface="Times New Roman" panose="02020603050405020304" pitchFamily="18" charset="0"/>
              </a:rPr>
              <a:t>Systems</a:t>
            </a:r>
            <a:endParaRPr lang="en-US" altLang="zh-CN" sz="3200" dirty="0" smtClean="0">
              <a:solidFill>
                <a:schemeClr val="bg1"/>
              </a:solidFill>
              <a:latin typeface="Times New Roman" panose="02020603050405020304" pitchFamily="18" charset="0"/>
              <a:ea typeface="宋体" charset="-122"/>
              <a:cs typeface="Times New Roman" panose="02020603050405020304" pitchFamily="18" charset="0"/>
            </a:endParaRPr>
          </a:p>
        </p:txBody>
      </p:sp>
      <p:pic>
        <p:nvPicPr>
          <p:cNvPr id="5123" name="图片 2" descr="校徽.gif"/>
          <p:cNvPicPr>
            <a:picLocks noChangeAspect="1"/>
          </p:cNvPicPr>
          <p:nvPr/>
        </p:nvPicPr>
        <p:blipFill>
          <a:blip r:embed="rId5" cstate="print"/>
          <a:srcRect/>
          <a:stretch>
            <a:fillRect/>
          </a:stretch>
        </p:blipFill>
        <p:spPr bwMode="auto">
          <a:xfrm>
            <a:off x="7391400" y="304800"/>
            <a:ext cx="1447800" cy="1447800"/>
          </a:xfrm>
          <a:prstGeom prst="rect">
            <a:avLst/>
          </a:prstGeom>
          <a:noFill/>
          <a:ln w="9525">
            <a:noFill/>
            <a:miter lim="800000"/>
            <a:headEnd/>
            <a:tailEnd/>
          </a:ln>
        </p:spPr>
      </p:pic>
      <p:sp>
        <p:nvSpPr>
          <p:cNvPr id="5124" name="TextBox 3"/>
          <p:cNvSpPr txBox="1">
            <a:spLocks noChangeArrowheads="1"/>
          </p:cNvSpPr>
          <p:nvPr/>
        </p:nvSpPr>
        <p:spPr bwMode="auto">
          <a:xfrm>
            <a:off x="1600200" y="4122003"/>
            <a:ext cx="5791200" cy="830997"/>
          </a:xfrm>
          <a:prstGeom prst="rect">
            <a:avLst/>
          </a:prstGeom>
          <a:noFill/>
          <a:ln w="9525">
            <a:noFill/>
            <a:miter lim="800000"/>
            <a:headEnd/>
            <a:tailEnd/>
          </a:ln>
        </p:spPr>
        <p:txBody>
          <a:bodyPr>
            <a:spAutoFit/>
          </a:bodyPr>
          <a:lstStyle/>
          <a:p>
            <a:pPr algn="ctr"/>
            <a:r>
              <a:rPr lang="en-US" altLang="zh-CN" sz="2400" dirty="0" err="1">
                <a:latin typeface="Times New Roman" panose="02020603050405020304" pitchFamily="18" charset="0"/>
                <a:ea typeface="宋体" charset="-122"/>
                <a:cs typeface="Times New Roman" panose="02020603050405020304" pitchFamily="18" charset="0"/>
              </a:rPr>
              <a:t>Ke</a:t>
            </a:r>
            <a:r>
              <a:rPr lang="en-US" altLang="zh-CN" sz="2400" dirty="0">
                <a:latin typeface="Times New Roman" panose="02020603050405020304" pitchFamily="18" charset="0"/>
                <a:ea typeface="宋体" charset="-122"/>
                <a:cs typeface="Times New Roman" panose="02020603050405020304" pitchFamily="18" charset="0"/>
              </a:rPr>
              <a:t> </a:t>
            </a:r>
            <a:r>
              <a:rPr lang="en-US" altLang="zh-CN" sz="2400" dirty="0" err="1" smtClean="0">
                <a:latin typeface="Times New Roman" panose="02020603050405020304" pitchFamily="18" charset="0"/>
                <a:ea typeface="宋体" charset="-122"/>
                <a:cs typeface="Times New Roman" panose="02020603050405020304" pitchFamily="18" charset="0"/>
              </a:rPr>
              <a:t>Niu</a:t>
            </a:r>
            <a:r>
              <a:rPr lang="en-US" altLang="zh-CN" sz="2400" dirty="0" smtClean="0">
                <a:latin typeface="Times New Roman" panose="02020603050405020304" pitchFamily="18" charset="0"/>
                <a:ea typeface="宋体" charset="-122"/>
                <a:cs typeface="Times New Roman" panose="02020603050405020304" pitchFamily="18" charset="0"/>
              </a:rPr>
              <a:t>, </a:t>
            </a:r>
            <a:r>
              <a:rPr lang="en-US" altLang="zh-CN" sz="2400" dirty="0" err="1">
                <a:latin typeface="Times New Roman" panose="02020603050405020304" pitchFamily="18" charset="0"/>
                <a:ea typeface="宋体" charset="-122"/>
                <a:cs typeface="Times New Roman" panose="02020603050405020304" pitchFamily="18" charset="0"/>
              </a:rPr>
              <a:t>Zhendong</a:t>
            </a:r>
            <a:r>
              <a:rPr lang="en-US" altLang="zh-CN" sz="2400" dirty="0">
                <a:latin typeface="Times New Roman" panose="02020603050405020304" pitchFamily="18" charset="0"/>
                <a:ea typeface="宋体" charset="-122"/>
                <a:cs typeface="Times New Roman" panose="02020603050405020304" pitchFamily="18" charset="0"/>
              </a:rPr>
              <a:t> </a:t>
            </a:r>
            <a:r>
              <a:rPr lang="en-US" altLang="zh-CN" sz="2400" dirty="0" err="1">
                <a:latin typeface="Times New Roman" panose="02020603050405020304" pitchFamily="18" charset="0"/>
                <a:ea typeface="宋体" charset="-122"/>
                <a:cs typeface="Times New Roman" panose="02020603050405020304" pitchFamily="18" charset="0"/>
              </a:rPr>
              <a:t>Niu</a:t>
            </a:r>
            <a:r>
              <a:rPr lang="en-US" altLang="zh-CN" sz="2400" dirty="0">
                <a:latin typeface="Times New Roman" panose="02020603050405020304" pitchFamily="18" charset="0"/>
                <a:ea typeface="宋体" charset="-122"/>
                <a:cs typeface="Times New Roman" panose="02020603050405020304" pitchFamily="18" charset="0"/>
              </a:rPr>
              <a:t>, </a:t>
            </a:r>
            <a:r>
              <a:rPr lang="en-US" altLang="zh-CN" sz="2400" dirty="0" err="1" smtClean="0">
                <a:latin typeface="Times New Roman" panose="02020603050405020304" pitchFamily="18" charset="0"/>
                <a:ea typeface="宋体" charset="-122"/>
                <a:cs typeface="Times New Roman" panose="02020603050405020304" pitchFamily="18" charset="0"/>
              </a:rPr>
              <a:t>Xiangyu</a:t>
            </a:r>
            <a:r>
              <a:rPr lang="en-US" altLang="zh-CN" sz="2400" dirty="0" smtClean="0">
                <a:latin typeface="Times New Roman" panose="02020603050405020304" pitchFamily="18" charset="0"/>
                <a:ea typeface="宋体" charset="-122"/>
                <a:cs typeface="Times New Roman" panose="02020603050405020304" pitchFamily="18" charset="0"/>
              </a:rPr>
              <a:t> Zhao, </a:t>
            </a:r>
          </a:p>
          <a:p>
            <a:pPr algn="ctr"/>
            <a:r>
              <a:rPr lang="en-US" altLang="zh-CN" sz="2400" dirty="0" smtClean="0">
                <a:latin typeface="Times New Roman" panose="02020603050405020304" pitchFamily="18" charset="0"/>
                <a:ea typeface="宋体" charset="-122"/>
                <a:cs typeface="Times New Roman" panose="02020603050405020304" pitchFamily="18" charset="0"/>
              </a:rPr>
              <a:t>Can Wang, Kai Kang, Min Ye</a:t>
            </a:r>
            <a:endParaRPr lang="zh-CN" altLang="en-US" sz="2000" b="1" dirty="0">
              <a:solidFill>
                <a:schemeClr val="bg1"/>
              </a:solidFill>
              <a:ea typeface="宋体" charset="-122"/>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90"/>
    </mc:Choice>
    <mc:Fallback xmlns="">
      <p:transition spd="slow" advTm="1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smtClean="0">
                <a:ea typeface="宋体" charset="-122"/>
              </a:rPr>
              <a:t>Clustering Algorithm</a:t>
            </a:r>
            <a:endParaRPr lang="en-US" altLang="zh-CN" dirty="0" smtClean="0">
              <a:solidFill>
                <a:schemeClr val="accent1"/>
              </a:solidFill>
              <a:ea typeface="宋体" pitchFamily="2" charset="-122"/>
            </a:endParaRP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sp>
        <p:nvSpPr>
          <p:cNvPr id="7" name="Rectangle 6"/>
          <p:cNvSpPr/>
          <p:nvPr/>
        </p:nvSpPr>
        <p:spPr>
          <a:xfrm>
            <a:off x="304800" y="1143000"/>
            <a:ext cx="8305800" cy="1938992"/>
          </a:xfrm>
          <a:prstGeom prst="rect">
            <a:avLst/>
          </a:prstGeom>
        </p:spPr>
        <p:txBody>
          <a:bodyPr wrap="square">
            <a:spAutoFit/>
          </a:bodyPr>
          <a:lstStyle/>
          <a:p>
            <a:pPr lvl="1"/>
            <a:r>
              <a:rPr lang="en-US" sz="2000" dirty="0" smtClean="0">
                <a:latin typeface="Times New Roman" panose="02020603050405020304" pitchFamily="18" charset="0"/>
                <a:cs typeface="Times New Roman" panose="02020603050405020304" pitchFamily="18" charset="0"/>
              </a:rPr>
              <a:t>b. </a:t>
            </a:r>
            <a:r>
              <a:rPr lang="en-US" sz="2000" dirty="0" smtClean="0">
                <a:latin typeface="Times New Roman" panose="02020603050405020304" pitchFamily="18" charset="0"/>
                <a:cs typeface="Times New Roman" panose="02020603050405020304" pitchFamily="18" charset="0"/>
              </a:rPr>
              <a:t>Inter-coupled </a:t>
            </a:r>
            <a:r>
              <a:rPr lang="en-US" sz="2000" dirty="0" smtClean="0">
                <a:latin typeface="Times New Roman" panose="02020603050405020304" pitchFamily="18" charset="0"/>
                <a:cs typeface="Times New Roman" panose="02020603050405020304" pitchFamily="18" charset="0"/>
              </a:rPr>
              <a:t>interaction</a:t>
            </a:r>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7"/>
          <a:srcRect r="1613" b="18919"/>
          <a:stretch/>
        </p:blipFill>
        <p:spPr>
          <a:xfrm>
            <a:off x="2362200" y="1591510"/>
            <a:ext cx="4114800" cy="809469"/>
          </a:xfrm>
          <a:prstGeom prst="rect">
            <a:avLst/>
          </a:prstGeom>
        </p:spPr>
      </p:pic>
      <p:pic>
        <p:nvPicPr>
          <p:cNvPr id="3" name="Picture 2"/>
          <p:cNvPicPr>
            <a:picLocks noChangeAspect="1"/>
          </p:cNvPicPr>
          <p:nvPr/>
        </p:nvPicPr>
        <p:blipFill>
          <a:blip r:embed="rId8"/>
          <a:stretch>
            <a:fillRect/>
          </a:stretch>
        </p:blipFill>
        <p:spPr>
          <a:xfrm>
            <a:off x="838200" y="2786063"/>
            <a:ext cx="2495550" cy="495300"/>
          </a:xfrm>
          <a:prstGeom prst="rect">
            <a:avLst/>
          </a:prstGeom>
        </p:spPr>
      </p:pic>
      <p:pic>
        <p:nvPicPr>
          <p:cNvPr id="8" name="Picture 7"/>
          <p:cNvPicPr>
            <a:picLocks noChangeAspect="1"/>
          </p:cNvPicPr>
          <p:nvPr/>
        </p:nvPicPr>
        <p:blipFill>
          <a:blip r:embed="rId9"/>
          <a:stretch>
            <a:fillRect/>
          </a:stretch>
        </p:blipFill>
        <p:spPr>
          <a:xfrm>
            <a:off x="3361824" y="2749177"/>
            <a:ext cx="4265739" cy="1064372"/>
          </a:xfrm>
          <a:prstGeom prst="rect">
            <a:avLst/>
          </a:prstGeom>
        </p:spPr>
      </p:pic>
      <p:pic>
        <p:nvPicPr>
          <p:cNvPr id="9" name="Picture 8"/>
          <p:cNvPicPr>
            <a:picLocks noChangeAspect="1"/>
          </p:cNvPicPr>
          <p:nvPr/>
        </p:nvPicPr>
        <p:blipFill>
          <a:blip r:embed="rId10"/>
          <a:stretch>
            <a:fillRect/>
          </a:stretch>
        </p:blipFill>
        <p:spPr>
          <a:xfrm>
            <a:off x="838200" y="3962400"/>
            <a:ext cx="2571750" cy="561975"/>
          </a:xfrm>
          <a:prstGeom prst="rect">
            <a:avLst/>
          </a:prstGeom>
        </p:spPr>
      </p:pic>
      <p:pic>
        <p:nvPicPr>
          <p:cNvPr id="10" name="Picture 9"/>
          <p:cNvPicPr>
            <a:picLocks noChangeAspect="1"/>
          </p:cNvPicPr>
          <p:nvPr/>
        </p:nvPicPr>
        <p:blipFill>
          <a:blip r:embed="rId11"/>
          <a:stretch>
            <a:fillRect/>
          </a:stretch>
        </p:blipFill>
        <p:spPr>
          <a:xfrm>
            <a:off x="3377866" y="3962400"/>
            <a:ext cx="4350963" cy="101975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49382"/>
      </p:ext>
    </p:extLst>
  </p:cSld>
  <p:clrMapOvr>
    <a:masterClrMapping/>
  </p:clrMapOvr>
  <mc:AlternateContent xmlns:mc="http://schemas.openxmlformats.org/markup-compatibility/2006">
    <mc:Choice xmlns:p14="http://schemas.microsoft.com/office/powerpoint/2010/main" Requires="p14">
      <p:transition spd="slow" p14:dur="2000" advTm="86343"/>
    </mc:Choice>
    <mc:Fallback>
      <p:transition spd="slow" advTm="8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smtClean="0">
                <a:ea typeface="宋体" charset="-122"/>
              </a:rPr>
              <a:t>Clustering Algorithm</a:t>
            </a:r>
            <a:endParaRPr lang="en-US" altLang="zh-CN" dirty="0" smtClean="0">
              <a:solidFill>
                <a:schemeClr val="accent1"/>
              </a:solidFill>
              <a:ea typeface="宋体" pitchFamily="2" charset="-122"/>
            </a:endParaRP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sp>
        <p:nvSpPr>
          <p:cNvPr id="7" name="Rectangle 6"/>
          <p:cNvSpPr/>
          <p:nvPr/>
        </p:nvSpPr>
        <p:spPr>
          <a:xfrm>
            <a:off x="609600" y="1371571"/>
            <a:ext cx="8305800" cy="1631216"/>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Integrated coupling representation</a:t>
            </a:r>
            <a:endParaRPr lang="en-US" sz="2000" dirty="0" smtClean="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7"/>
          <a:srcRect r="13793"/>
          <a:stretch/>
        </p:blipFill>
        <p:spPr>
          <a:xfrm>
            <a:off x="1880191" y="1941478"/>
            <a:ext cx="4675910" cy="3214688"/>
          </a:xfrm>
          <a:prstGeom prst="rect">
            <a:avLst/>
          </a:prstGeom>
        </p:spPr>
      </p:pic>
      <p:pic>
        <p:nvPicPr>
          <p:cNvPr id="5" name="Picture 4"/>
          <p:cNvPicPr>
            <a:picLocks noChangeAspect="1"/>
          </p:cNvPicPr>
          <p:nvPr/>
        </p:nvPicPr>
        <p:blipFill>
          <a:blip r:embed="rId8"/>
          <a:stretch>
            <a:fillRect/>
          </a:stretch>
        </p:blipFill>
        <p:spPr>
          <a:xfrm>
            <a:off x="1905000" y="5257800"/>
            <a:ext cx="5532718" cy="1066800"/>
          </a:xfrm>
          <a:prstGeom prst="rect">
            <a:avLst/>
          </a:prstGeom>
        </p:spPr>
      </p:pic>
      <p:pic>
        <p:nvPicPr>
          <p:cNvPr id="10" name="Picture 9"/>
          <p:cNvPicPr>
            <a:picLocks noChangeAspect="1"/>
          </p:cNvPicPr>
          <p:nvPr/>
        </p:nvPicPr>
        <p:blipFill>
          <a:blip r:embed="rId9"/>
          <a:stretch>
            <a:fillRect/>
          </a:stretch>
        </p:blipFill>
        <p:spPr>
          <a:xfrm>
            <a:off x="738187" y="1909580"/>
            <a:ext cx="7743825" cy="252412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4182923"/>
      </p:ext>
    </p:extLst>
  </p:cSld>
  <p:clrMapOvr>
    <a:masterClrMapping/>
  </p:clrMapOvr>
  <mc:AlternateContent xmlns:mc="http://schemas.openxmlformats.org/markup-compatibility/2006">
    <mc:Choice xmlns:p14="http://schemas.microsoft.com/office/powerpoint/2010/main" Requires="p14">
      <p:transition spd="slow" p14:dur="2000" advTm="26303"/>
    </mc:Choice>
    <mc:Fallback>
      <p:transition spd="slow" advTm="26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smtClean="0">
                <a:ea typeface="宋体" charset="-122"/>
              </a:rPr>
              <a:t>Clustering Algorithm</a:t>
            </a:r>
            <a:endParaRPr lang="en-US" altLang="zh-CN" dirty="0" smtClean="0">
              <a:solidFill>
                <a:schemeClr val="accent1"/>
              </a:solidFill>
              <a:ea typeface="宋体" pitchFamily="2" charset="-122"/>
            </a:endParaRP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sp>
        <p:nvSpPr>
          <p:cNvPr id="9" name="Rectangle 8"/>
          <p:cNvSpPr/>
          <p:nvPr/>
        </p:nvSpPr>
        <p:spPr>
          <a:xfrm>
            <a:off x="684914" y="1543492"/>
            <a:ext cx="8305800" cy="2092881"/>
          </a:xfrm>
          <a:prstGeom prst="rect">
            <a:avLst/>
          </a:prstGeom>
        </p:spPr>
        <p:txBody>
          <a:bodyPr wrap="square">
            <a:spAutoFit/>
          </a:bodyPr>
          <a:lstStyle/>
          <a:p>
            <a:pPr>
              <a:spcAft>
                <a:spcPts val="1200"/>
              </a:spcAft>
            </a:pPr>
            <a:r>
              <a:rPr lang="en-US" sz="2000" dirty="0">
                <a:latin typeface="Times New Roman" panose="02020603050405020304" pitchFamily="18" charset="0"/>
                <a:cs typeface="Times New Roman" panose="02020603050405020304" pitchFamily="18" charset="0"/>
              </a:rPr>
              <a:t>4</a:t>
            </a:r>
            <a:r>
              <a:rPr lang="en-US" sz="2000" dirty="0" smtClean="0">
                <a:latin typeface="Times New Roman" panose="02020603050405020304" pitchFamily="18" charset="0"/>
                <a:cs typeface="Times New Roman" panose="02020603050405020304" pitchFamily="18" charset="0"/>
              </a:rPr>
              <a:t>) User Clustering</a:t>
            </a:r>
          </a:p>
          <a:p>
            <a:r>
              <a:rPr lang="en-US" sz="2000" dirty="0">
                <a:latin typeface="Times New Roman" panose="02020603050405020304" pitchFamily="18" charset="0"/>
                <a:cs typeface="Times New Roman" panose="02020603050405020304" pitchFamily="18" charset="0"/>
              </a:rPr>
              <a:t>    With </a:t>
            </a:r>
            <a:r>
              <a:rPr lang="en-US" sz="2000" dirty="0" smtClean="0">
                <a:latin typeface="Times New Roman" panose="02020603050405020304" pitchFamily="18" charset="0"/>
                <a:cs typeface="Times New Roman" panose="02020603050405020304" pitchFamily="18" charset="0"/>
              </a:rPr>
              <a:t>the global couple representation, </a:t>
            </a:r>
            <a:r>
              <a:rPr lang="en-US" sz="2000" dirty="0">
                <a:latin typeface="Times New Roman" panose="02020603050405020304" pitchFamily="18" charset="0"/>
                <a:cs typeface="Times New Roman" panose="02020603050405020304" pitchFamily="18" charset="0"/>
              </a:rPr>
              <a:t>we can do user </a:t>
            </a:r>
            <a:r>
              <a:rPr lang="en-US" sz="2000" dirty="0" smtClean="0">
                <a:latin typeface="Times New Roman" panose="02020603050405020304" pitchFamily="18" charset="0"/>
                <a:cs typeface="Times New Roman" panose="02020603050405020304" pitchFamily="18" charset="0"/>
              </a:rPr>
              <a:t>clustering using NJW.</a:t>
            </a:r>
          </a:p>
          <a:p>
            <a:pPr lvl="1"/>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4442777"/>
      </p:ext>
    </p:extLst>
  </p:cSld>
  <p:clrMapOvr>
    <a:masterClrMapping/>
  </p:clrMapOvr>
  <mc:AlternateContent xmlns:mc="http://schemas.openxmlformats.org/markup-compatibility/2006">
    <mc:Choice xmlns:p14="http://schemas.microsoft.com/office/powerpoint/2010/main" Requires="p14">
      <p:transition spd="slow" p14:dur="2000" advTm="7841"/>
    </mc:Choice>
    <mc:Fallback>
      <p:transition spd="slow" advTm="7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a:ea typeface="宋体" charset="-122"/>
              </a:rPr>
              <a:t>Experiments and Evaluation</a:t>
            </a: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sp>
        <p:nvSpPr>
          <p:cNvPr id="5" name="Rectangle 4"/>
          <p:cNvSpPr/>
          <p:nvPr/>
        </p:nvSpPr>
        <p:spPr>
          <a:xfrm>
            <a:off x="609600" y="1219200"/>
            <a:ext cx="8305800" cy="1785104"/>
          </a:xfrm>
          <a:prstGeom prst="rect">
            <a:avLst/>
          </a:prstGeom>
        </p:spPr>
        <p:txBody>
          <a:bodyPr wrap="square">
            <a:spAutoFit/>
          </a:bodyPr>
          <a:lstStyle/>
          <a:p>
            <a:pPr>
              <a:spcAft>
                <a:spcPts val="1200"/>
              </a:spcAft>
            </a:pPr>
            <a:r>
              <a:rPr lang="en-US" sz="2000" dirty="0" smtClean="0">
                <a:latin typeface="Times New Roman" panose="02020603050405020304" pitchFamily="18" charset="0"/>
                <a:cs typeface="Times New Roman" panose="02020603050405020304" pitchFamily="18" charset="0"/>
              </a:rPr>
              <a:t>1) User study</a:t>
            </a:r>
          </a:p>
          <a:p>
            <a:r>
              <a:rPr lang="en-US" sz="2000" dirty="0" smtClean="0">
                <a:latin typeface="Times New Roman" panose="02020603050405020304" pitchFamily="18" charset="0"/>
                <a:cs typeface="Times New Roman" panose="02020603050405020304" pitchFamily="18" charset="0"/>
              </a:rPr>
              <a:t>      we </a:t>
            </a:r>
            <a:r>
              <a:rPr lang="en-US" sz="2000" dirty="0">
                <a:latin typeface="Times New Roman" panose="02020603050405020304" pitchFamily="18" charset="0"/>
                <a:cs typeface="Times New Roman" panose="02020603050405020304" pitchFamily="18" charset="0"/>
              </a:rPr>
              <a:t>ask 220 users (signified by </a:t>
            </a:r>
            <a:r>
              <a:rPr lang="en-US" sz="2000" i="1"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1</a:t>
            </a:r>
            <a:r>
              <a:rPr lang="en-US" sz="2000" i="1" dirty="0">
                <a:latin typeface="Times New Roman" panose="02020603050405020304" pitchFamily="18" charset="0"/>
                <a:cs typeface="Times New Roman" panose="02020603050405020304" pitchFamily="18" charset="0"/>
              </a:rPr>
              <a:t>; s</a:t>
            </a:r>
            <a:r>
              <a:rPr lang="en-US" sz="2000" dirty="0">
                <a:latin typeface="Times New Roman" panose="02020603050405020304" pitchFamily="18" charset="0"/>
                <a:cs typeface="Times New Roman" panose="02020603050405020304" pitchFamily="18" charset="0"/>
              </a:rPr>
              <a:t>2</a:t>
            </a:r>
            <a:r>
              <a:rPr lang="en-US" sz="2000" i="1" dirty="0">
                <a:latin typeface="Times New Roman" panose="02020603050405020304" pitchFamily="18" charset="0"/>
                <a:cs typeface="Times New Roman" panose="02020603050405020304" pitchFamily="18" charset="0"/>
              </a:rPr>
              <a:t>; : : : </a:t>
            </a:r>
            <a:r>
              <a:rPr lang="en-US" sz="2000" i="1" dirty="0" smtClean="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220</a:t>
            </a:r>
            <a:r>
              <a:rPr lang="en-US" sz="2000" dirty="0">
                <a:latin typeface="Times New Roman" panose="02020603050405020304" pitchFamily="18" charset="0"/>
                <a:cs typeface="Times New Roman" panose="02020603050405020304" pitchFamily="18" charset="0"/>
              </a:rPr>
              <a:t>) to learn </a:t>
            </a:r>
            <a:r>
              <a:rPr lang="en-US" sz="2000" i="1" dirty="0">
                <a:latin typeface="Times New Roman" panose="02020603050405020304" pitchFamily="18" charset="0"/>
                <a:cs typeface="Times New Roman" panose="02020603050405020304" pitchFamily="18" charset="0"/>
              </a:rPr>
              <a:t>C </a:t>
            </a:r>
            <a:r>
              <a:rPr lang="en-US" sz="2000" dirty="0" smtClean="0">
                <a:latin typeface="Times New Roman" panose="02020603050405020304" pitchFamily="18" charset="0"/>
                <a:cs typeface="Times New Roman" panose="02020603050405020304" pitchFamily="18" charset="0"/>
              </a:rPr>
              <a:t>programming language online and then do self-assessment, teacher-assessment and peer-assessment respectively </a:t>
            </a:r>
            <a:r>
              <a:rPr lang="en-US" sz="2000" dirty="0">
                <a:latin typeface="Times New Roman" panose="02020603050405020304" pitchFamily="18" charset="0"/>
                <a:cs typeface="Times New Roman" panose="02020603050405020304" pitchFamily="18" charset="0"/>
              </a:rPr>
              <a:t>from perspectives of learning attitude and learning</a:t>
            </a:r>
          </a:p>
          <a:p>
            <a:r>
              <a:rPr lang="en-US" sz="2000" dirty="0">
                <a:latin typeface="Times New Roman" panose="02020603050405020304" pitchFamily="18" charset="0"/>
                <a:cs typeface="Times New Roman" panose="02020603050405020304" pitchFamily="18" charset="0"/>
              </a:rPr>
              <a:t>e</a:t>
            </a:r>
            <a:r>
              <a:rPr lang="en-US" sz="2000" dirty="0" smtClean="0">
                <a:latin typeface="Times New Roman" panose="02020603050405020304" pitchFamily="18" charset="0"/>
                <a:cs typeface="Times New Roman" panose="02020603050405020304" pitchFamily="18" charset="0"/>
              </a:rPr>
              <a:t>ffect. </a:t>
            </a:r>
            <a:endParaRPr lang="en-US" sz="2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stretch>
            <a:fillRect/>
          </a:stretch>
        </p:blipFill>
        <p:spPr>
          <a:xfrm>
            <a:off x="2514600" y="2819400"/>
            <a:ext cx="3976687" cy="389527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9276935"/>
      </p:ext>
    </p:extLst>
  </p:cSld>
  <p:clrMapOvr>
    <a:masterClrMapping/>
  </p:clrMapOvr>
  <mc:AlternateContent xmlns:mc="http://schemas.openxmlformats.org/markup-compatibility/2006">
    <mc:Choice xmlns:p14="http://schemas.microsoft.com/office/powerpoint/2010/main" Requires="p14">
      <p:transition spd="slow" p14:dur="2000" advTm="88687"/>
    </mc:Choice>
    <mc:Fallback>
      <p:transition spd="slow" advTm="88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a:ea typeface="宋体" charset="-122"/>
              </a:rPr>
              <a:t>Experiments and Evaluation</a:t>
            </a: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pic>
        <p:nvPicPr>
          <p:cNvPr id="2" name="Picture 1"/>
          <p:cNvPicPr>
            <a:picLocks noChangeAspect="1"/>
          </p:cNvPicPr>
          <p:nvPr/>
        </p:nvPicPr>
        <p:blipFill>
          <a:blip r:embed="rId7"/>
          <a:stretch>
            <a:fillRect/>
          </a:stretch>
        </p:blipFill>
        <p:spPr>
          <a:xfrm>
            <a:off x="1514475" y="2160525"/>
            <a:ext cx="6115050" cy="3667125"/>
          </a:xfrm>
          <a:prstGeom prst="rect">
            <a:avLst/>
          </a:prstGeom>
        </p:spPr>
      </p:pic>
      <p:sp>
        <p:nvSpPr>
          <p:cNvPr id="8" name="Rectangle 7"/>
          <p:cNvSpPr/>
          <p:nvPr/>
        </p:nvSpPr>
        <p:spPr>
          <a:xfrm>
            <a:off x="609600" y="1374568"/>
            <a:ext cx="8305800" cy="400110"/>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Example of evaluation result</a:t>
            </a:r>
            <a:endParaRPr lang="en-US" sz="2000"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0601556"/>
      </p:ext>
    </p:extLst>
  </p:cSld>
  <p:clrMapOvr>
    <a:masterClrMapping/>
  </p:clrMapOvr>
  <mc:AlternateContent xmlns:mc="http://schemas.openxmlformats.org/markup-compatibility/2006">
    <mc:Choice xmlns:p14="http://schemas.microsoft.com/office/powerpoint/2010/main" Requires="p14">
      <p:transition spd="slow" p14:dur="2000" advTm="45580"/>
    </mc:Choice>
    <mc:Fallback>
      <p:transition spd="slow" advTm="4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a:ea typeface="宋体" charset="-122"/>
              </a:rPr>
              <a:t>Experiments and Evaluation</a:t>
            </a: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sp>
        <p:nvSpPr>
          <p:cNvPr id="7" name="Rectangle 6"/>
          <p:cNvSpPr/>
          <p:nvPr/>
        </p:nvSpPr>
        <p:spPr>
          <a:xfrm>
            <a:off x="609600" y="1237013"/>
            <a:ext cx="8305800" cy="1477328"/>
          </a:xfrm>
          <a:prstGeom prst="rect">
            <a:avLst/>
          </a:prstGeom>
        </p:spPr>
        <p:txBody>
          <a:bodyPr wrap="square">
            <a:spAutoFit/>
          </a:bodyPr>
          <a:lstStyle/>
          <a:p>
            <a:pPr>
              <a:spcAft>
                <a:spcPts val="1200"/>
              </a:spcAft>
            </a:pPr>
            <a:r>
              <a:rPr lang="en-US" sz="2000" dirty="0" smtClean="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User clustering</a:t>
            </a:r>
          </a:p>
          <a:p>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We do user clustering respectively with K-means </a:t>
            </a:r>
            <a:r>
              <a:rPr lang="en-US" sz="2000" dirty="0">
                <a:latin typeface="Times New Roman" panose="02020603050405020304" pitchFamily="18" charset="0"/>
                <a:cs typeface="Times New Roman" panose="02020603050405020304" pitchFamily="18" charset="0"/>
              </a:rPr>
              <a:t>algorithm, Fuzzy C-means </a:t>
            </a:r>
            <a:r>
              <a:rPr lang="en-US" sz="2000" dirty="0" smtClean="0">
                <a:latin typeface="Times New Roman" panose="02020603050405020304" pitchFamily="18" charset="0"/>
                <a:cs typeface="Times New Roman" panose="02020603050405020304" pitchFamily="18" charset="0"/>
              </a:rPr>
              <a:t>algorithm(FCM</a:t>
            </a:r>
            <a:r>
              <a:rPr lang="en-US" sz="2000" dirty="0">
                <a:latin typeface="Times New Roman" panose="02020603050405020304" pitchFamily="18" charset="0"/>
                <a:cs typeface="Times New Roman" panose="02020603050405020304" pitchFamily="18" charset="0"/>
              </a:rPr>
              <a:t>), NJW algorithm and CUCA </a:t>
            </a:r>
            <a:r>
              <a:rPr lang="en-US" sz="2000" dirty="0" smtClean="0">
                <a:latin typeface="Times New Roman" panose="02020603050405020304" pitchFamily="18" charset="0"/>
                <a:cs typeface="Times New Roman" panose="02020603050405020304" pitchFamily="18" charset="0"/>
              </a:rPr>
              <a:t>algorithm, </a:t>
            </a:r>
            <a:r>
              <a:rPr lang="en-US" sz="2000" dirty="0">
                <a:latin typeface="Times New Roman" panose="02020603050405020304" pitchFamily="18" charset="0"/>
                <a:cs typeface="Times New Roman" panose="02020603050405020304" pitchFamily="18" charset="0"/>
              </a:rPr>
              <a:t>getting 2 labels in terms of learning </a:t>
            </a:r>
            <a:r>
              <a:rPr lang="en-US" sz="2000" dirty="0" smtClean="0">
                <a:latin typeface="Times New Roman" panose="02020603050405020304" pitchFamily="18" charset="0"/>
                <a:cs typeface="Times New Roman" panose="02020603050405020304" pitchFamily="18" charset="0"/>
              </a:rPr>
              <a:t>attitude and </a:t>
            </a:r>
            <a:r>
              <a:rPr lang="en-US" sz="2000" dirty="0">
                <a:latin typeface="Times New Roman" panose="02020603050405020304" pitchFamily="18" charset="0"/>
                <a:cs typeface="Times New Roman" panose="02020603050405020304" pitchFamily="18" charset="0"/>
              </a:rPr>
              <a:t>learning effect for each student.</a:t>
            </a:r>
          </a:p>
        </p:txBody>
      </p:sp>
      <p:sp>
        <p:nvSpPr>
          <p:cNvPr id="8" name="Rectangle 7"/>
          <p:cNvSpPr/>
          <p:nvPr/>
        </p:nvSpPr>
        <p:spPr>
          <a:xfrm>
            <a:off x="609600" y="2930591"/>
            <a:ext cx="8305800"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3</a:t>
            </a:r>
            <a:r>
              <a:rPr lang="en-US" sz="2000" dirty="0" smtClean="0">
                <a:latin typeface="Times New Roman" panose="02020603050405020304" pitchFamily="18" charset="0"/>
                <a:cs typeface="Times New Roman" panose="02020603050405020304" pitchFamily="18" charset="0"/>
              </a:rPr>
              <a:t>) Clustering result and comparison</a:t>
            </a:r>
            <a:endParaRPr lang="en-US" sz="20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a:stretch>
            <a:fillRect/>
          </a:stretch>
        </p:blipFill>
        <p:spPr>
          <a:xfrm>
            <a:off x="1524000" y="2362200"/>
            <a:ext cx="6172200" cy="407346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3727740"/>
      </p:ext>
    </p:extLst>
  </p:cSld>
  <p:clrMapOvr>
    <a:masterClrMapping/>
  </p:clrMapOvr>
  <mc:AlternateContent xmlns:mc="http://schemas.openxmlformats.org/markup-compatibility/2006">
    <mc:Choice xmlns:p14="http://schemas.microsoft.com/office/powerpoint/2010/main" Requires="p14">
      <p:transition spd="slow" p14:dur="2000" advTm="34908"/>
    </mc:Choice>
    <mc:Fallback>
      <p:transition spd="slow" advTm="3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a:ea typeface="宋体" charset="-122"/>
              </a:rPr>
              <a:t>Experiments and Evaluation</a:t>
            </a: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pic>
        <p:nvPicPr>
          <p:cNvPr id="12" name="Picture 11"/>
          <p:cNvPicPr>
            <a:picLocks noChangeAspect="1"/>
          </p:cNvPicPr>
          <p:nvPr/>
        </p:nvPicPr>
        <p:blipFill>
          <a:blip r:embed="rId7"/>
          <a:stretch>
            <a:fillRect/>
          </a:stretch>
        </p:blipFill>
        <p:spPr>
          <a:xfrm>
            <a:off x="217932" y="1295399"/>
            <a:ext cx="3863030" cy="3139239"/>
          </a:xfrm>
          <a:prstGeom prst="rect">
            <a:avLst/>
          </a:prstGeom>
        </p:spPr>
      </p:pic>
      <p:pic>
        <p:nvPicPr>
          <p:cNvPr id="13" name="Picture 12"/>
          <p:cNvPicPr>
            <a:picLocks noChangeAspect="1"/>
          </p:cNvPicPr>
          <p:nvPr/>
        </p:nvPicPr>
        <p:blipFill>
          <a:blip r:embed="rId8"/>
          <a:stretch>
            <a:fillRect/>
          </a:stretch>
        </p:blipFill>
        <p:spPr>
          <a:xfrm>
            <a:off x="1947850" y="1981200"/>
            <a:ext cx="4266223" cy="3502794"/>
          </a:xfrm>
          <a:prstGeom prst="rect">
            <a:avLst/>
          </a:prstGeom>
        </p:spPr>
      </p:pic>
      <p:pic>
        <p:nvPicPr>
          <p:cNvPr id="14" name="Picture 13"/>
          <p:cNvPicPr>
            <a:picLocks noChangeAspect="1"/>
          </p:cNvPicPr>
          <p:nvPr/>
        </p:nvPicPr>
        <p:blipFill>
          <a:blip r:embed="rId9"/>
          <a:stretch>
            <a:fillRect/>
          </a:stretch>
        </p:blipFill>
        <p:spPr>
          <a:xfrm>
            <a:off x="4287078" y="2865018"/>
            <a:ext cx="4247322" cy="35637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8647140"/>
      </p:ext>
    </p:extLst>
  </p:cSld>
  <p:clrMapOvr>
    <a:masterClrMapping/>
  </p:clrMapOvr>
  <mc:AlternateContent xmlns:mc="http://schemas.openxmlformats.org/markup-compatibility/2006">
    <mc:Choice xmlns:p14="http://schemas.microsoft.com/office/powerpoint/2010/main" Requires="p14">
      <p:transition spd="slow" p14:dur="2000" advTm="10797"/>
    </mc:Choice>
    <mc:Fallback>
      <p:transition spd="slow" advTm="1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a:ea typeface="宋体" charset="-122"/>
              </a:rPr>
              <a:t>Experiments and Evaluation</a:t>
            </a: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pic>
        <p:nvPicPr>
          <p:cNvPr id="2" name="Picture 1"/>
          <p:cNvPicPr>
            <a:picLocks noChangeAspect="1"/>
          </p:cNvPicPr>
          <p:nvPr/>
        </p:nvPicPr>
        <p:blipFill>
          <a:blip r:embed="rId7"/>
          <a:stretch>
            <a:fillRect/>
          </a:stretch>
        </p:blipFill>
        <p:spPr>
          <a:xfrm>
            <a:off x="2514600" y="1371599"/>
            <a:ext cx="3719512" cy="496393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2744892"/>
      </p:ext>
    </p:extLst>
  </p:cSld>
  <p:clrMapOvr>
    <a:masterClrMapping/>
  </p:clrMapOvr>
  <mc:AlternateContent xmlns:mc="http://schemas.openxmlformats.org/markup-compatibility/2006">
    <mc:Choice xmlns:p14="http://schemas.microsoft.com/office/powerpoint/2010/main" Requires="p14">
      <p:transition spd="slow" p14:dur="2000" advTm="30918"/>
    </mc:Choice>
    <mc:Fallback>
      <p:transition spd="slow" advTm="3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smtClean="0"/>
              <a:t>Conclusion</a:t>
            </a:r>
            <a:endParaRPr lang="en-US" altLang="zh-CN" dirty="0" smtClean="0">
              <a:solidFill>
                <a:schemeClr val="accent1"/>
              </a:solidFill>
              <a:ea typeface="宋体" pitchFamily="2" charset="-122"/>
            </a:endParaRP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sp>
        <p:nvSpPr>
          <p:cNvPr id="2" name="Rectangle 1"/>
          <p:cNvSpPr/>
          <p:nvPr/>
        </p:nvSpPr>
        <p:spPr>
          <a:xfrm>
            <a:off x="816429" y="1529936"/>
            <a:ext cx="8098971" cy="2554545"/>
          </a:xfrm>
          <a:prstGeom prst="rect">
            <a:avLst/>
          </a:prstGeom>
        </p:spPr>
        <p:txBody>
          <a:bodyPr wrap="square">
            <a:spAutoFit/>
          </a:bodyPr>
          <a:lstStyle/>
          <a:p>
            <a:pPr marL="287338" lvl="1" indent="-285750">
              <a:spcBef>
                <a:spcPct val="20000"/>
              </a:spcBef>
              <a:buClr>
                <a:schemeClr val="tx2"/>
              </a:buClr>
              <a:buSzPct val="120000"/>
              <a:buFont typeface="Wingdings" pitchFamily="2" charset="2"/>
              <a:buChar char="§"/>
            </a:pPr>
            <a:r>
              <a:rPr lang="en-US" sz="2000" dirty="0">
                <a:latin typeface="Times New Roman" panose="02020603050405020304" pitchFamily="18" charset="0"/>
                <a:ea typeface="宋体" charset="-122"/>
                <a:cs typeface="Times New Roman" panose="02020603050405020304" pitchFamily="18" charset="0"/>
              </a:rPr>
              <a:t>CUCA is proposed in this paper to capture coupling relationships of user attributes. The algorithm respectively takes intra-coupled and inter-coupled correlation into account in the application process, and utilizes Taylor-like expansion to represent the coupling relationship. Finally, with the usage of spectral clustering algorithm, CUCA is applied to do user clustering. In the experiments, user study, user clustering and result analysis are adopted to verify that CUCA outperforms traditional algorithm for user clustering.</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9330578"/>
      </p:ext>
    </p:extLst>
  </p:cSld>
  <p:clrMapOvr>
    <a:masterClrMapping/>
  </p:clrMapOvr>
  <mc:AlternateContent xmlns:mc="http://schemas.openxmlformats.org/markup-compatibility/2006">
    <mc:Choice xmlns:p14="http://schemas.microsoft.com/office/powerpoint/2010/main" Requires="p14">
      <p:transition spd="slow" p14:dur="2000" advTm="55069"/>
    </mc:Choice>
    <mc:Fallback>
      <p:transition spd="slow" advTm="5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3"/>
          <p:cNvSpPr>
            <a:spLocks noChangeArrowheads="1" noChangeShapeType="1" noTextEdit="1"/>
          </p:cNvSpPr>
          <p:nvPr/>
        </p:nvSpPr>
        <p:spPr bwMode="gray">
          <a:xfrm>
            <a:off x="2209800" y="2209800"/>
            <a:ext cx="4800600" cy="609600"/>
          </a:xfrm>
          <a:prstGeom prst="rect">
            <a:avLst/>
          </a:prstGeom>
        </p:spPr>
        <p:txBody>
          <a:bodyPr wrap="none" fromWordArt="1">
            <a:prstTxWarp prst="textDeflate">
              <a:avLst>
                <a:gd name="adj" fmla="val 0"/>
              </a:avLst>
            </a:prstTxWarp>
          </a:bodyPr>
          <a:lstStyle/>
          <a:p>
            <a:pPr algn="ctr"/>
            <a:r>
              <a:rPr lang="en-US" altLang="zh-CN" sz="5400" b="1" kern="10" dirty="0">
                <a:ln w="19050">
                  <a:solidFill>
                    <a:schemeClr val="bg1"/>
                  </a:solidFill>
                  <a:round/>
                  <a:headEnd/>
                  <a:tailEnd/>
                </a:ln>
                <a:gradFill rotWithShape="1">
                  <a:gsLst>
                    <a:gs pos="0">
                      <a:schemeClr val="tx2"/>
                    </a:gs>
                    <a:gs pos="100000">
                      <a:schemeClr val="accent1"/>
                    </a:gs>
                  </a:gsLst>
                  <a:lin ang="5400000" scaled="1"/>
                </a:gradFill>
                <a:effectLst>
                  <a:outerShdw dist="35921" dir="2700000" algn="ctr" rotWithShape="0">
                    <a:schemeClr val="bg2">
                      <a:alpha val="50000"/>
                    </a:schemeClr>
                  </a:outerShdw>
                </a:effectLst>
                <a:latin typeface="Verdana"/>
                <a:ea typeface="Verdana"/>
                <a:cs typeface="Verdana"/>
              </a:rPr>
              <a:t>Thank You !</a:t>
            </a:r>
            <a:endParaRPr lang="zh-CN" altLang="en-US" sz="5400" b="1" kern="10" dirty="0">
              <a:ln w="19050">
                <a:solidFill>
                  <a:schemeClr val="bg1"/>
                </a:solidFill>
                <a:round/>
                <a:headEnd/>
                <a:tailEnd/>
              </a:ln>
              <a:gradFill rotWithShape="1">
                <a:gsLst>
                  <a:gs pos="0">
                    <a:schemeClr val="tx2"/>
                  </a:gs>
                  <a:gs pos="100000">
                    <a:schemeClr val="accent1"/>
                  </a:gs>
                </a:gsLst>
                <a:lin ang="5400000" scaled="1"/>
              </a:gradFill>
              <a:effectLst>
                <a:outerShdw dist="35921" dir="2700000" algn="ctr" rotWithShape="0">
                  <a:schemeClr val="bg2">
                    <a:alpha val="50000"/>
                  </a:schemeClr>
                </a:outerShdw>
              </a:effectLst>
              <a:latin typeface="Verdana"/>
              <a:cs typeface="Verdana"/>
            </a:endParaRPr>
          </a:p>
        </p:txBody>
      </p:sp>
      <p:pic>
        <p:nvPicPr>
          <p:cNvPr id="4" name="图片 2" descr="校徽.gif"/>
          <p:cNvPicPr>
            <a:picLocks noChangeAspect="1"/>
          </p:cNvPicPr>
          <p:nvPr/>
        </p:nvPicPr>
        <p:blipFill>
          <a:blip r:embed="rId5" cstate="print"/>
          <a:srcRect/>
          <a:stretch>
            <a:fillRect/>
          </a:stretch>
        </p:blipFill>
        <p:spPr bwMode="auto">
          <a:xfrm>
            <a:off x="7391400" y="304800"/>
            <a:ext cx="1447800" cy="14478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355662"/>
      </p:ext>
    </p:extLst>
  </p:cSld>
  <p:clrMapOvr>
    <a:masterClrMapping/>
  </p:clrMapOvr>
  <mc:AlternateContent xmlns:mc="http://schemas.openxmlformats.org/markup-compatibility/2006">
    <mc:Choice xmlns:p14="http://schemas.microsoft.com/office/powerpoint/2010/main" Requires="p14">
      <p:transition spd="slow" p14:dur="2000" advTm="3172"/>
    </mc:Choice>
    <mc:Fallback>
      <p:transition spd="slow" advTm="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grpSp>
        <p:nvGrpSpPr>
          <p:cNvPr id="6147" name="Group 9"/>
          <p:cNvGrpSpPr>
            <a:grpSpLocks/>
          </p:cNvGrpSpPr>
          <p:nvPr/>
        </p:nvGrpSpPr>
        <p:grpSpPr bwMode="auto">
          <a:xfrm>
            <a:off x="1295400" y="3581400"/>
            <a:ext cx="6553200" cy="639248"/>
            <a:chOff x="1296" y="1932"/>
            <a:chExt cx="2976" cy="432"/>
          </a:xfrm>
        </p:grpSpPr>
        <p:sp>
          <p:nvSpPr>
            <p:cNvPr id="42" name="AutoShape 10"/>
            <p:cNvSpPr>
              <a:spLocks noChangeArrowheads="1"/>
            </p:cNvSpPr>
            <p:nvPr/>
          </p:nvSpPr>
          <p:spPr bwMode="gray">
            <a:xfrm>
              <a:off x="1536" y="2001"/>
              <a:ext cx="2736" cy="311"/>
            </a:xfrm>
            <a:prstGeom prst="roundRect">
              <a:avLst>
                <a:gd name="adj" fmla="val 16667"/>
              </a:avLst>
            </a:prstGeom>
            <a:gradFill rotWithShape="1">
              <a:gsLst>
                <a:gs pos="0">
                  <a:schemeClr val="accent1"/>
                </a:gs>
                <a:gs pos="50000">
                  <a:schemeClr val="accent1">
                    <a:gamma/>
                    <a:tint val="21176"/>
                    <a:invGamma/>
                  </a:schemeClr>
                </a:gs>
                <a:gs pos="100000">
                  <a:schemeClr val="accent1"/>
                </a:gs>
              </a:gsLst>
              <a:lin ang="5400000" scaled="1"/>
            </a:gradFill>
            <a:ln w="12700" algn="ctr">
              <a:solidFill>
                <a:schemeClr val="bg1"/>
              </a:solidFill>
              <a:round/>
              <a:headEnd/>
              <a:tailEnd/>
            </a:ln>
            <a:effectLst/>
          </p:spPr>
          <p:txBody>
            <a:bodyPr wrap="none" anchor="ctr"/>
            <a:lstStyle/>
            <a:p>
              <a:pPr>
                <a:defRPr/>
              </a:pPr>
              <a:endParaRPr lang="zh-CN" altLang="en-US">
                <a:ea typeface="宋体" pitchFamily="2" charset="-122"/>
              </a:endParaRPr>
            </a:p>
          </p:txBody>
        </p:sp>
        <p:sp>
          <p:nvSpPr>
            <p:cNvPr id="6175" name="AutoShape 11"/>
            <p:cNvSpPr>
              <a:spLocks noChangeArrowheads="1"/>
            </p:cNvSpPr>
            <p:nvPr/>
          </p:nvSpPr>
          <p:spPr bwMode="gray">
            <a:xfrm>
              <a:off x="1296" y="1932"/>
              <a:ext cx="432" cy="432"/>
            </a:xfrm>
            <a:prstGeom prst="diamond">
              <a:avLst/>
            </a:prstGeom>
            <a:solidFill>
              <a:schemeClr val="accent1"/>
            </a:solidFill>
            <a:ln w="25400" algn="ctr">
              <a:solidFill>
                <a:schemeClr val="bg1"/>
              </a:solidFill>
              <a:miter lim="800000"/>
              <a:headEnd/>
              <a:tailEnd/>
            </a:ln>
          </p:spPr>
          <p:txBody>
            <a:bodyPr wrap="none" anchor="ctr"/>
            <a:lstStyle/>
            <a:p>
              <a:endParaRPr lang="zh-CN" altLang="en-US">
                <a:ea typeface="宋体" charset="-122"/>
              </a:endParaRPr>
            </a:p>
          </p:txBody>
        </p:sp>
        <p:sp>
          <p:nvSpPr>
            <p:cNvPr id="6176" name="Text Box 12"/>
            <p:cNvSpPr txBox="1">
              <a:spLocks noChangeArrowheads="1"/>
            </p:cNvSpPr>
            <p:nvPr/>
          </p:nvSpPr>
          <p:spPr bwMode="gray">
            <a:xfrm>
              <a:off x="1488" y="2003"/>
              <a:ext cx="2592" cy="252"/>
            </a:xfrm>
            <a:prstGeom prst="rect">
              <a:avLst/>
            </a:prstGeom>
            <a:noFill/>
            <a:ln w="9525" algn="ctr">
              <a:noFill/>
              <a:miter lim="800000"/>
              <a:headEnd/>
              <a:tailEnd/>
            </a:ln>
          </p:spPr>
          <p:txBody>
            <a:bodyPr wrap="square">
              <a:spAutoFit/>
            </a:bodyPr>
            <a:lstStyle/>
            <a:p>
              <a:pPr algn="ctr" eaLnBrk="0" hangingPunct="0"/>
              <a:r>
                <a:rPr lang="en-US" altLang="zh-CN" sz="2000" b="1" dirty="0">
                  <a:latin typeface="Times New Roman" panose="02020603050405020304" pitchFamily="18" charset="0"/>
                  <a:ea typeface="宋体" charset="-122"/>
                  <a:cs typeface="Times New Roman" panose="02020603050405020304" pitchFamily="18" charset="0"/>
                </a:rPr>
                <a:t>Clustering Algorithm</a:t>
              </a:r>
              <a:endParaRPr lang="zh-CN" altLang="zh-CN" sz="2000" b="1" dirty="0">
                <a:latin typeface="Times New Roman" panose="02020603050405020304" pitchFamily="18" charset="0"/>
                <a:ea typeface="宋体" charset="-122"/>
                <a:cs typeface="Times New Roman" panose="02020603050405020304" pitchFamily="18" charset="0"/>
              </a:endParaRPr>
            </a:p>
          </p:txBody>
        </p:sp>
        <p:sp>
          <p:nvSpPr>
            <p:cNvPr id="6177" name="Text Box 13"/>
            <p:cNvSpPr txBox="1">
              <a:spLocks noChangeArrowheads="1"/>
            </p:cNvSpPr>
            <p:nvPr/>
          </p:nvSpPr>
          <p:spPr bwMode="gray">
            <a:xfrm>
              <a:off x="1393" y="2003"/>
              <a:ext cx="223" cy="288"/>
            </a:xfrm>
            <a:prstGeom prst="rect">
              <a:avLst/>
            </a:prstGeom>
            <a:noFill/>
            <a:ln w="9525" algn="ctr">
              <a:noFill/>
              <a:miter lim="800000"/>
              <a:headEnd/>
              <a:tailEnd/>
            </a:ln>
          </p:spPr>
          <p:txBody>
            <a:bodyPr wrap="none">
              <a:spAutoFit/>
            </a:bodyPr>
            <a:lstStyle/>
            <a:p>
              <a:pPr algn="ctr" eaLnBrk="0" hangingPunct="0"/>
              <a:r>
                <a:rPr lang="en-US" altLang="zh-CN" sz="2400" dirty="0">
                  <a:solidFill>
                    <a:schemeClr val="bg1"/>
                  </a:solidFill>
                  <a:ea typeface="宋体" charset="-122"/>
                </a:rPr>
                <a:t>3</a:t>
              </a:r>
            </a:p>
          </p:txBody>
        </p:sp>
      </p:grpSp>
      <p:sp>
        <p:nvSpPr>
          <p:cNvPr id="6148" name="Rectangle 2"/>
          <p:cNvSpPr>
            <a:spLocks noGrp="1" noChangeArrowheads="1"/>
          </p:cNvSpPr>
          <p:nvPr>
            <p:ph type="title"/>
          </p:nvPr>
        </p:nvSpPr>
        <p:spPr>
          <a:xfrm>
            <a:off x="609600" y="457200"/>
            <a:ext cx="7924800" cy="563563"/>
          </a:xfrm>
        </p:spPr>
        <p:txBody>
          <a:bodyPr/>
          <a:lstStyle/>
          <a:p>
            <a:pPr eaLnBrk="1" hangingPunct="1"/>
            <a:r>
              <a:rPr lang="en-US" altLang="zh-CN" dirty="0" smtClean="0">
                <a:ea typeface="宋体" charset="-122"/>
              </a:rPr>
              <a:t>Contents</a:t>
            </a:r>
            <a:endParaRPr lang="en-US" altLang="zh-CN" dirty="0" smtClean="0">
              <a:solidFill>
                <a:schemeClr val="accent1"/>
              </a:solidFill>
              <a:ea typeface="宋体" charset="-122"/>
            </a:endParaRPr>
          </a:p>
        </p:txBody>
      </p:sp>
      <p:grpSp>
        <p:nvGrpSpPr>
          <p:cNvPr id="6149" name="Group 19"/>
          <p:cNvGrpSpPr>
            <a:grpSpLocks/>
          </p:cNvGrpSpPr>
          <p:nvPr/>
        </p:nvGrpSpPr>
        <p:grpSpPr bwMode="auto">
          <a:xfrm>
            <a:off x="1295400" y="4495800"/>
            <a:ext cx="6553200" cy="685800"/>
            <a:chOff x="1296" y="1824"/>
            <a:chExt cx="2976" cy="432"/>
          </a:xfrm>
        </p:grpSpPr>
        <p:sp>
          <p:nvSpPr>
            <p:cNvPr id="70" name="AutoShape 20"/>
            <p:cNvSpPr>
              <a:spLocks noChangeArrowheads="1"/>
            </p:cNvSpPr>
            <p:nvPr/>
          </p:nvSpPr>
          <p:spPr bwMode="gray">
            <a:xfrm>
              <a:off x="1536" y="1899"/>
              <a:ext cx="2736" cy="288"/>
            </a:xfrm>
            <a:prstGeom prst="roundRect">
              <a:avLst>
                <a:gd name="adj" fmla="val 16667"/>
              </a:avLst>
            </a:prstGeom>
            <a:gradFill rotWithShape="1">
              <a:gsLst>
                <a:gs pos="0">
                  <a:schemeClr val="folHlink"/>
                </a:gs>
                <a:gs pos="50000">
                  <a:schemeClr val="folHlink">
                    <a:gamma/>
                    <a:tint val="21176"/>
                    <a:invGamma/>
                  </a:schemeClr>
                </a:gs>
                <a:gs pos="100000">
                  <a:schemeClr val="folHlink"/>
                </a:gs>
              </a:gsLst>
              <a:lin ang="5400000" scaled="1"/>
            </a:gradFill>
            <a:ln w="12700" algn="ctr">
              <a:solidFill>
                <a:schemeClr val="bg1"/>
              </a:solidFill>
              <a:round/>
              <a:headEnd/>
              <a:tailEnd/>
            </a:ln>
            <a:effectLst/>
          </p:spPr>
          <p:txBody>
            <a:bodyPr wrap="none" anchor="ctr"/>
            <a:lstStyle/>
            <a:p>
              <a:pPr>
                <a:defRPr/>
              </a:pPr>
              <a:endParaRPr lang="zh-CN" altLang="en-US">
                <a:ea typeface="宋体" pitchFamily="2" charset="-122"/>
              </a:endParaRPr>
            </a:p>
          </p:txBody>
        </p:sp>
        <p:sp>
          <p:nvSpPr>
            <p:cNvPr id="6171" name="AutoShape 21"/>
            <p:cNvSpPr>
              <a:spLocks noChangeArrowheads="1"/>
            </p:cNvSpPr>
            <p:nvPr/>
          </p:nvSpPr>
          <p:spPr bwMode="gray">
            <a:xfrm>
              <a:off x="1296" y="1824"/>
              <a:ext cx="432" cy="432"/>
            </a:xfrm>
            <a:prstGeom prst="diamond">
              <a:avLst/>
            </a:prstGeom>
            <a:solidFill>
              <a:schemeClr val="folHlink"/>
            </a:solidFill>
            <a:ln w="25400" algn="ctr">
              <a:solidFill>
                <a:schemeClr val="bg1"/>
              </a:solidFill>
              <a:miter lim="800000"/>
              <a:headEnd/>
              <a:tailEnd/>
            </a:ln>
          </p:spPr>
          <p:txBody>
            <a:bodyPr wrap="none" anchor="ctr"/>
            <a:lstStyle/>
            <a:p>
              <a:endParaRPr lang="zh-CN" altLang="en-US">
                <a:ea typeface="宋体" charset="-122"/>
              </a:endParaRPr>
            </a:p>
          </p:txBody>
        </p:sp>
        <p:sp>
          <p:nvSpPr>
            <p:cNvPr id="6172" name="Text Box 22"/>
            <p:cNvSpPr txBox="1">
              <a:spLocks noChangeArrowheads="1"/>
            </p:cNvSpPr>
            <p:nvPr/>
          </p:nvSpPr>
          <p:spPr bwMode="gray">
            <a:xfrm>
              <a:off x="1680" y="1934"/>
              <a:ext cx="2160" cy="252"/>
            </a:xfrm>
            <a:prstGeom prst="rect">
              <a:avLst/>
            </a:prstGeom>
            <a:noFill/>
            <a:ln w="9525" algn="ctr">
              <a:noFill/>
              <a:miter lim="800000"/>
              <a:headEnd/>
              <a:tailEnd/>
            </a:ln>
          </p:spPr>
          <p:txBody>
            <a:bodyPr>
              <a:spAutoFit/>
            </a:bodyPr>
            <a:lstStyle/>
            <a:p>
              <a:pPr algn="ctr" eaLnBrk="0" hangingPunct="0"/>
              <a:r>
                <a:rPr lang="en-US" altLang="zh-CN" sz="2000" b="1" dirty="0" smtClean="0">
                  <a:latin typeface="Times New Roman" panose="02020603050405020304" pitchFamily="18" charset="0"/>
                  <a:ea typeface="宋体" charset="-122"/>
                  <a:cs typeface="Times New Roman" panose="02020603050405020304" pitchFamily="18" charset="0"/>
                </a:rPr>
                <a:t>Experiments and Evaluation</a:t>
              </a:r>
              <a:endParaRPr lang="en-US" altLang="zh-CN" sz="2000" b="1" dirty="0">
                <a:solidFill>
                  <a:srgbClr val="000000"/>
                </a:solidFill>
                <a:latin typeface="Times New Roman" panose="02020603050405020304" pitchFamily="18" charset="0"/>
                <a:ea typeface="宋体" charset="-122"/>
                <a:cs typeface="Times New Roman" panose="02020603050405020304" pitchFamily="18" charset="0"/>
              </a:endParaRPr>
            </a:p>
          </p:txBody>
        </p:sp>
        <p:sp>
          <p:nvSpPr>
            <p:cNvPr id="6173" name="Text Box 23"/>
            <p:cNvSpPr txBox="1">
              <a:spLocks noChangeArrowheads="1"/>
            </p:cNvSpPr>
            <p:nvPr/>
          </p:nvSpPr>
          <p:spPr bwMode="gray">
            <a:xfrm>
              <a:off x="1393" y="1886"/>
              <a:ext cx="223" cy="288"/>
            </a:xfrm>
            <a:prstGeom prst="rect">
              <a:avLst/>
            </a:prstGeom>
            <a:noFill/>
            <a:ln w="9525" algn="ctr">
              <a:noFill/>
              <a:miter lim="800000"/>
              <a:headEnd/>
              <a:tailEnd/>
            </a:ln>
          </p:spPr>
          <p:txBody>
            <a:bodyPr wrap="none">
              <a:spAutoFit/>
            </a:bodyPr>
            <a:lstStyle/>
            <a:p>
              <a:pPr algn="ctr" eaLnBrk="0" hangingPunct="0"/>
              <a:r>
                <a:rPr lang="en-US" altLang="zh-CN" sz="2400">
                  <a:solidFill>
                    <a:schemeClr val="bg1"/>
                  </a:solidFill>
                  <a:ea typeface="宋体" charset="-122"/>
                </a:rPr>
                <a:t>4</a:t>
              </a:r>
            </a:p>
          </p:txBody>
        </p:sp>
      </p:grpSp>
      <p:grpSp>
        <p:nvGrpSpPr>
          <p:cNvPr id="6151" name="Group 9"/>
          <p:cNvGrpSpPr>
            <a:grpSpLocks/>
          </p:cNvGrpSpPr>
          <p:nvPr/>
        </p:nvGrpSpPr>
        <p:grpSpPr bwMode="auto">
          <a:xfrm>
            <a:off x="1295400" y="1600200"/>
            <a:ext cx="6553200" cy="852488"/>
            <a:chOff x="1296" y="1824"/>
            <a:chExt cx="2976" cy="537"/>
          </a:xfrm>
        </p:grpSpPr>
        <p:sp>
          <p:nvSpPr>
            <p:cNvPr id="85" name="AutoShape 10"/>
            <p:cNvSpPr>
              <a:spLocks noChangeArrowheads="1"/>
            </p:cNvSpPr>
            <p:nvPr/>
          </p:nvSpPr>
          <p:spPr bwMode="gray">
            <a:xfrm>
              <a:off x="1536" y="1899"/>
              <a:ext cx="2736" cy="288"/>
            </a:xfrm>
            <a:prstGeom prst="roundRect">
              <a:avLst>
                <a:gd name="adj" fmla="val 16667"/>
              </a:avLst>
            </a:prstGeom>
            <a:gradFill rotWithShape="1">
              <a:gsLst>
                <a:gs pos="0">
                  <a:schemeClr val="accent1"/>
                </a:gs>
                <a:gs pos="50000">
                  <a:schemeClr val="accent1">
                    <a:gamma/>
                    <a:tint val="21176"/>
                    <a:invGamma/>
                  </a:schemeClr>
                </a:gs>
                <a:gs pos="100000">
                  <a:schemeClr val="accent1"/>
                </a:gs>
              </a:gsLst>
              <a:lin ang="5400000" scaled="1"/>
            </a:gradFill>
            <a:ln w="12700" algn="ctr">
              <a:solidFill>
                <a:schemeClr val="bg1"/>
              </a:solidFill>
              <a:round/>
              <a:headEnd/>
              <a:tailEnd/>
            </a:ln>
            <a:effectLst/>
          </p:spPr>
          <p:txBody>
            <a:bodyPr wrap="none" anchor="ctr"/>
            <a:lstStyle/>
            <a:p>
              <a:pPr>
                <a:defRPr/>
              </a:pPr>
              <a:endParaRPr lang="zh-CN" altLang="en-US">
                <a:ea typeface="宋体" pitchFamily="2" charset="-122"/>
              </a:endParaRPr>
            </a:p>
          </p:txBody>
        </p:sp>
        <p:sp>
          <p:nvSpPr>
            <p:cNvPr id="6163" name="AutoShape 11"/>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p:spPr>
          <p:txBody>
            <a:bodyPr wrap="none" anchor="ctr"/>
            <a:lstStyle/>
            <a:p>
              <a:endParaRPr lang="zh-CN" altLang="en-US">
                <a:ea typeface="宋体" charset="-122"/>
              </a:endParaRPr>
            </a:p>
          </p:txBody>
        </p:sp>
        <p:sp>
          <p:nvSpPr>
            <p:cNvPr id="6164" name="Text Box 12"/>
            <p:cNvSpPr txBox="1">
              <a:spLocks noChangeArrowheads="1"/>
            </p:cNvSpPr>
            <p:nvPr/>
          </p:nvSpPr>
          <p:spPr bwMode="gray">
            <a:xfrm>
              <a:off x="1680" y="1934"/>
              <a:ext cx="2160" cy="427"/>
            </a:xfrm>
            <a:prstGeom prst="rect">
              <a:avLst/>
            </a:prstGeom>
            <a:noFill/>
            <a:ln w="9525" algn="ctr">
              <a:noFill/>
              <a:miter lim="800000"/>
              <a:headEnd/>
              <a:tailEnd/>
            </a:ln>
          </p:spPr>
          <p:txBody>
            <a:bodyPr>
              <a:spAutoFit/>
            </a:bodyPr>
            <a:lstStyle/>
            <a:p>
              <a:pPr algn="ctr" eaLnBrk="0" hangingPunct="0"/>
              <a:r>
                <a:rPr lang="en-US" altLang="zh-CN" sz="2000" b="1" dirty="0">
                  <a:latin typeface="Times New Roman" panose="02020603050405020304" pitchFamily="18" charset="0"/>
                  <a:ea typeface="宋体" charset="-122"/>
                  <a:cs typeface="Times New Roman" panose="02020603050405020304" pitchFamily="18" charset="0"/>
                </a:rPr>
                <a:t>Introduction</a:t>
              </a:r>
              <a:endParaRPr lang="zh-CN" altLang="zh-CN" sz="2000" b="1" dirty="0">
                <a:latin typeface="Times New Roman" panose="02020603050405020304" pitchFamily="18" charset="0"/>
                <a:ea typeface="宋体" charset="-122"/>
                <a:cs typeface="Times New Roman" panose="02020603050405020304" pitchFamily="18" charset="0"/>
              </a:endParaRPr>
            </a:p>
            <a:p>
              <a:pPr algn="ctr" eaLnBrk="0" hangingPunct="0"/>
              <a:endParaRPr lang="en-US" altLang="zh-CN" b="1" dirty="0">
                <a:solidFill>
                  <a:srgbClr val="000000"/>
                </a:solidFill>
                <a:ea typeface="宋体" charset="-122"/>
              </a:endParaRPr>
            </a:p>
          </p:txBody>
        </p:sp>
        <p:sp>
          <p:nvSpPr>
            <p:cNvPr id="6165" name="Text Box 13"/>
            <p:cNvSpPr txBox="1">
              <a:spLocks noChangeArrowheads="1"/>
            </p:cNvSpPr>
            <p:nvPr/>
          </p:nvSpPr>
          <p:spPr bwMode="gray">
            <a:xfrm>
              <a:off x="1393" y="1886"/>
              <a:ext cx="223" cy="288"/>
            </a:xfrm>
            <a:prstGeom prst="rect">
              <a:avLst/>
            </a:prstGeom>
            <a:noFill/>
            <a:ln w="9525" algn="ctr">
              <a:noFill/>
              <a:miter lim="800000"/>
              <a:headEnd/>
              <a:tailEnd/>
            </a:ln>
          </p:spPr>
          <p:txBody>
            <a:bodyPr wrap="none">
              <a:spAutoFit/>
            </a:bodyPr>
            <a:lstStyle/>
            <a:p>
              <a:pPr algn="ctr" eaLnBrk="0" hangingPunct="0"/>
              <a:r>
                <a:rPr lang="en-US" altLang="zh-CN" sz="2400">
                  <a:solidFill>
                    <a:schemeClr val="bg1"/>
                  </a:solidFill>
                  <a:ea typeface="宋体" charset="-122"/>
                </a:rPr>
                <a:t>1</a:t>
              </a:r>
            </a:p>
          </p:txBody>
        </p:sp>
      </p:grpSp>
      <p:grpSp>
        <p:nvGrpSpPr>
          <p:cNvPr id="6152" name="Group 9"/>
          <p:cNvGrpSpPr>
            <a:grpSpLocks/>
          </p:cNvGrpSpPr>
          <p:nvPr/>
        </p:nvGrpSpPr>
        <p:grpSpPr bwMode="auto">
          <a:xfrm>
            <a:off x="1295400" y="5334000"/>
            <a:ext cx="6553200" cy="685800"/>
            <a:chOff x="1296" y="1824"/>
            <a:chExt cx="2976" cy="432"/>
          </a:xfrm>
        </p:grpSpPr>
        <p:sp>
          <p:nvSpPr>
            <p:cNvPr id="90" name="AutoShape 10"/>
            <p:cNvSpPr>
              <a:spLocks noChangeArrowheads="1"/>
            </p:cNvSpPr>
            <p:nvPr/>
          </p:nvSpPr>
          <p:spPr bwMode="gray">
            <a:xfrm>
              <a:off x="1536" y="1899"/>
              <a:ext cx="2736" cy="288"/>
            </a:xfrm>
            <a:prstGeom prst="roundRect">
              <a:avLst>
                <a:gd name="adj" fmla="val 16667"/>
              </a:avLst>
            </a:prstGeom>
            <a:gradFill rotWithShape="1">
              <a:gsLst>
                <a:gs pos="0">
                  <a:schemeClr val="accent1"/>
                </a:gs>
                <a:gs pos="50000">
                  <a:schemeClr val="accent1">
                    <a:gamma/>
                    <a:tint val="21176"/>
                    <a:invGamma/>
                  </a:schemeClr>
                </a:gs>
                <a:gs pos="100000">
                  <a:schemeClr val="accent1"/>
                </a:gs>
              </a:gsLst>
              <a:lin ang="5400000" scaled="1"/>
            </a:gradFill>
            <a:ln w="12700" algn="ctr">
              <a:solidFill>
                <a:schemeClr val="bg1"/>
              </a:solidFill>
              <a:round/>
              <a:headEnd/>
              <a:tailEnd/>
            </a:ln>
            <a:effectLst/>
          </p:spPr>
          <p:txBody>
            <a:bodyPr wrap="none" anchor="ctr"/>
            <a:lstStyle/>
            <a:p>
              <a:pPr>
                <a:defRPr/>
              </a:pPr>
              <a:endParaRPr lang="zh-CN" altLang="en-US">
                <a:ea typeface="宋体" pitchFamily="2" charset="-122"/>
              </a:endParaRPr>
            </a:p>
          </p:txBody>
        </p:sp>
        <p:sp>
          <p:nvSpPr>
            <p:cNvPr id="6159" name="AutoShape 11"/>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p:spPr>
          <p:txBody>
            <a:bodyPr wrap="none" anchor="ctr"/>
            <a:lstStyle/>
            <a:p>
              <a:endParaRPr lang="zh-CN" altLang="en-US">
                <a:ea typeface="宋体" charset="-122"/>
              </a:endParaRPr>
            </a:p>
          </p:txBody>
        </p:sp>
        <p:sp>
          <p:nvSpPr>
            <p:cNvPr id="6160" name="Text Box 12"/>
            <p:cNvSpPr txBox="1">
              <a:spLocks noChangeArrowheads="1"/>
            </p:cNvSpPr>
            <p:nvPr/>
          </p:nvSpPr>
          <p:spPr bwMode="gray">
            <a:xfrm>
              <a:off x="1680" y="1934"/>
              <a:ext cx="2160" cy="252"/>
            </a:xfrm>
            <a:prstGeom prst="rect">
              <a:avLst/>
            </a:prstGeom>
            <a:noFill/>
            <a:ln w="9525" algn="ctr">
              <a:noFill/>
              <a:miter lim="800000"/>
              <a:headEnd/>
              <a:tailEnd/>
            </a:ln>
          </p:spPr>
          <p:txBody>
            <a:bodyPr>
              <a:spAutoFit/>
            </a:bodyPr>
            <a:lstStyle/>
            <a:p>
              <a:pPr algn="ctr" eaLnBrk="0" hangingPunct="0"/>
              <a:r>
                <a:rPr lang="en-US" altLang="zh-CN" sz="2000" b="1" dirty="0" smtClean="0">
                  <a:latin typeface="Times New Roman" panose="02020603050405020304" pitchFamily="18" charset="0"/>
                  <a:ea typeface="宋体" charset="-122"/>
                  <a:cs typeface="Times New Roman" panose="02020603050405020304" pitchFamily="18" charset="0"/>
                </a:rPr>
                <a:t>Conclusions</a:t>
              </a:r>
              <a:endParaRPr lang="zh-CN" altLang="zh-CN" sz="2000" b="1" dirty="0">
                <a:latin typeface="Times New Roman" panose="02020603050405020304" pitchFamily="18" charset="0"/>
                <a:ea typeface="宋体" charset="-122"/>
                <a:cs typeface="Times New Roman" panose="02020603050405020304" pitchFamily="18" charset="0"/>
              </a:endParaRPr>
            </a:p>
          </p:txBody>
        </p:sp>
        <p:sp>
          <p:nvSpPr>
            <p:cNvPr id="6161" name="Text Box 13"/>
            <p:cNvSpPr txBox="1">
              <a:spLocks noChangeArrowheads="1"/>
            </p:cNvSpPr>
            <p:nvPr/>
          </p:nvSpPr>
          <p:spPr bwMode="gray">
            <a:xfrm>
              <a:off x="1393" y="1886"/>
              <a:ext cx="223" cy="288"/>
            </a:xfrm>
            <a:prstGeom prst="rect">
              <a:avLst/>
            </a:prstGeom>
            <a:noFill/>
            <a:ln w="9525" algn="ctr">
              <a:noFill/>
              <a:miter lim="800000"/>
              <a:headEnd/>
              <a:tailEnd/>
            </a:ln>
          </p:spPr>
          <p:txBody>
            <a:bodyPr wrap="none">
              <a:spAutoFit/>
            </a:bodyPr>
            <a:lstStyle/>
            <a:p>
              <a:pPr algn="ctr" eaLnBrk="0" hangingPunct="0"/>
              <a:r>
                <a:rPr lang="en-US" altLang="zh-CN" sz="2400">
                  <a:solidFill>
                    <a:schemeClr val="bg1"/>
                  </a:solidFill>
                  <a:ea typeface="宋体" charset="-122"/>
                </a:rPr>
                <a:t>5</a:t>
              </a:r>
            </a:p>
          </p:txBody>
        </p:sp>
      </p:grpSp>
      <p:grpSp>
        <p:nvGrpSpPr>
          <p:cNvPr id="6153" name="Group 19"/>
          <p:cNvGrpSpPr>
            <a:grpSpLocks/>
          </p:cNvGrpSpPr>
          <p:nvPr/>
        </p:nvGrpSpPr>
        <p:grpSpPr bwMode="auto">
          <a:xfrm>
            <a:off x="1295400" y="2546350"/>
            <a:ext cx="6553200" cy="685800"/>
            <a:chOff x="1296" y="1824"/>
            <a:chExt cx="2976" cy="432"/>
          </a:xfrm>
        </p:grpSpPr>
        <p:sp>
          <p:nvSpPr>
            <p:cNvPr id="95" name="AutoShape 20"/>
            <p:cNvSpPr>
              <a:spLocks noChangeArrowheads="1"/>
            </p:cNvSpPr>
            <p:nvPr/>
          </p:nvSpPr>
          <p:spPr bwMode="gray">
            <a:xfrm>
              <a:off x="1536" y="1899"/>
              <a:ext cx="2736" cy="288"/>
            </a:xfrm>
            <a:prstGeom prst="roundRect">
              <a:avLst>
                <a:gd name="adj" fmla="val 16667"/>
              </a:avLst>
            </a:prstGeom>
            <a:gradFill rotWithShape="1">
              <a:gsLst>
                <a:gs pos="0">
                  <a:schemeClr val="folHlink"/>
                </a:gs>
                <a:gs pos="50000">
                  <a:schemeClr val="folHlink">
                    <a:gamma/>
                    <a:tint val="21176"/>
                    <a:invGamma/>
                  </a:schemeClr>
                </a:gs>
                <a:gs pos="100000">
                  <a:schemeClr val="folHlink"/>
                </a:gs>
              </a:gsLst>
              <a:lin ang="5400000" scaled="1"/>
            </a:gradFill>
            <a:ln w="12700" algn="ctr">
              <a:solidFill>
                <a:schemeClr val="bg1"/>
              </a:solidFill>
              <a:round/>
              <a:headEnd/>
              <a:tailEnd/>
            </a:ln>
            <a:effectLst/>
          </p:spPr>
          <p:txBody>
            <a:bodyPr wrap="none" anchor="ctr"/>
            <a:lstStyle/>
            <a:p>
              <a:pPr>
                <a:defRPr/>
              </a:pPr>
              <a:endParaRPr lang="zh-CN" altLang="en-US">
                <a:ea typeface="宋体" pitchFamily="2" charset="-122"/>
              </a:endParaRPr>
            </a:p>
          </p:txBody>
        </p:sp>
        <p:sp>
          <p:nvSpPr>
            <p:cNvPr id="6155" name="AutoShape 21"/>
            <p:cNvSpPr>
              <a:spLocks noChangeArrowheads="1"/>
            </p:cNvSpPr>
            <p:nvPr/>
          </p:nvSpPr>
          <p:spPr bwMode="gray">
            <a:xfrm>
              <a:off x="1296" y="1824"/>
              <a:ext cx="432" cy="432"/>
            </a:xfrm>
            <a:prstGeom prst="diamond">
              <a:avLst/>
            </a:prstGeom>
            <a:solidFill>
              <a:schemeClr val="folHlink"/>
            </a:solidFill>
            <a:ln w="25400" algn="ctr">
              <a:solidFill>
                <a:schemeClr val="bg1"/>
              </a:solidFill>
              <a:miter lim="800000"/>
              <a:headEnd/>
              <a:tailEnd/>
            </a:ln>
          </p:spPr>
          <p:txBody>
            <a:bodyPr wrap="none" anchor="ctr"/>
            <a:lstStyle/>
            <a:p>
              <a:endParaRPr lang="zh-CN" altLang="en-US">
                <a:ea typeface="宋体" charset="-122"/>
              </a:endParaRPr>
            </a:p>
          </p:txBody>
        </p:sp>
        <p:sp>
          <p:nvSpPr>
            <p:cNvPr id="6156" name="Text Box 22"/>
            <p:cNvSpPr txBox="1">
              <a:spLocks noChangeArrowheads="1"/>
            </p:cNvSpPr>
            <p:nvPr/>
          </p:nvSpPr>
          <p:spPr bwMode="gray">
            <a:xfrm>
              <a:off x="1680" y="1934"/>
              <a:ext cx="2160" cy="252"/>
            </a:xfrm>
            <a:prstGeom prst="rect">
              <a:avLst/>
            </a:prstGeom>
            <a:noFill/>
            <a:ln w="9525" algn="ctr">
              <a:noFill/>
              <a:miter lim="800000"/>
              <a:headEnd/>
              <a:tailEnd/>
            </a:ln>
          </p:spPr>
          <p:txBody>
            <a:bodyPr>
              <a:spAutoFit/>
            </a:bodyPr>
            <a:lstStyle/>
            <a:p>
              <a:pPr algn="ctr" eaLnBrk="0" hangingPunct="0"/>
              <a:r>
                <a:rPr lang="en-US" altLang="zh-CN" sz="2000" b="1" dirty="0" smtClean="0">
                  <a:latin typeface="Times New Roman" panose="02020603050405020304" pitchFamily="18" charset="0"/>
                  <a:ea typeface="宋体" charset="-122"/>
                  <a:cs typeface="Times New Roman" panose="02020603050405020304" pitchFamily="18" charset="0"/>
                </a:rPr>
                <a:t>Clustering Model</a:t>
              </a:r>
              <a:endParaRPr lang="zh-CN" altLang="zh-CN" sz="2000" b="1" dirty="0">
                <a:latin typeface="Times New Roman" panose="02020603050405020304" pitchFamily="18" charset="0"/>
                <a:ea typeface="宋体" charset="-122"/>
                <a:cs typeface="Times New Roman" panose="02020603050405020304" pitchFamily="18" charset="0"/>
              </a:endParaRPr>
            </a:p>
          </p:txBody>
        </p:sp>
        <p:sp>
          <p:nvSpPr>
            <p:cNvPr id="6157" name="Text Box 23"/>
            <p:cNvSpPr txBox="1">
              <a:spLocks noChangeArrowheads="1"/>
            </p:cNvSpPr>
            <p:nvPr/>
          </p:nvSpPr>
          <p:spPr bwMode="gray">
            <a:xfrm>
              <a:off x="1393" y="1886"/>
              <a:ext cx="223" cy="288"/>
            </a:xfrm>
            <a:prstGeom prst="rect">
              <a:avLst/>
            </a:prstGeom>
            <a:noFill/>
            <a:ln w="9525" algn="ctr">
              <a:noFill/>
              <a:miter lim="800000"/>
              <a:headEnd/>
              <a:tailEnd/>
            </a:ln>
          </p:spPr>
          <p:txBody>
            <a:bodyPr wrap="none">
              <a:spAutoFit/>
            </a:bodyPr>
            <a:lstStyle/>
            <a:p>
              <a:pPr algn="ctr" eaLnBrk="0" hangingPunct="0"/>
              <a:r>
                <a:rPr lang="en-US" altLang="zh-CN" sz="2400">
                  <a:solidFill>
                    <a:schemeClr val="bg1"/>
                  </a:solidFill>
                  <a:ea typeface="宋体" charset="-122"/>
                </a:rPr>
                <a:t>2</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45"/>
    </mc:Choice>
    <mc:Fallback xmlns="">
      <p:transition spd="slow" advTm="15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7171" name="Rectangle 2"/>
          <p:cNvSpPr>
            <a:spLocks noGrp="1" noChangeArrowheads="1"/>
          </p:cNvSpPr>
          <p:nvPr>
            <p:ph type="title"/>
          </p:nvPr>
        </p:nvSpPr>
        <p:spPr>
          <a:xfrm>
            <a:off x="609600" y="457200"/>
            <a:ext cx="7924800" cy="563563"/>
          </a:xfrm>
        </p:spPr>
        <p:txBody>
          <a:bodyPr/>
          <a:lstStyle/>
          <a:p>
            <a:pPr eaLnBrk="1" hangingPunct="1"/>
            <a:r>
              <a:rPr lang="en-US" altLang="zh-CN" dirty="0" smtClean="0">
                <a:ea typeface="宋体" charset="-122"/>
              </a:rPr>
              <a:t>Introduction</a:t>
            </a:r>
            <a:endParaRPr lang="en-US" altLang="zh-CN" dirty="0" smtClean="0">
              <a:solidFill>
                <a:schemeClr val="accent1"/>
              </a:solidFill>
              <a:ea typeface="宋体" charset="-122"/>
            </a:endParaRPr>
          </a:p>
        </p:txBody>
      </p:sp>
      <p:sp>
        <p:nvSpPr>
          <p:cNvPr id="5" name="Rectangle 3"/>
          <p:cNvSpPr txBox="1">
            <a:spLocks noChangeArrowheads="1"/>
          </p:cNvSpPr>
          <p:nvPr/>
        </p:nvSpPr>
        <p:spPr>
          <a:xfrm>
            <a:off x="685800" y="1295400"/>
            <a:ext cx="7924800" cy="2514600"/>
          </a:xfrm>
          <a:prstGeom prst="rect">
            <a:avLst/>
          </a:prstGeom>
        </p:spPr>
        <p:txBody>
          <a:bodyPr/>
          <a:lstStyle/>
          <a:p>
            <a:pPr marL="342900" indent="-342900">
              <a:lnSpc>
                <a:spcPct val="80000"/>
              </a:lnSpc>
              <a:spcBef>
                <a:spcPct val="20000"/>
              </a:spcBef>
              <a:buClr>
                <a:schemeClr val="tx2"/>
              </a:buClr>
              <a:buFont typeface="Wingdings" pitchFamily="2" charset="2"/>
              <a:buChar char="§"/>
              <a:defRPr/>
            </a:pPr>
            <a:endParaRPr lang="en-US" altLang="zh-CN" sz="2800" b="1" kern="0" dirty="0">
              <a:latin typeface="+mn-lt"/>
              <a:ea typeface="宋体" pitchFamily="2" charset="-122"/>
            </a:endParaRPr>
          </a:p>
          <a:p>
            <a:pPr marL="287338" lvl="1" indent="-285750">
              <a:spcBef>
                <a:spcPct val="20000"/>
              </a:spcBef>
              <a:buClr>
                <a:schemeClr val="tx2"/>
              </a:buClr>
              <a:buSzPct val="120000"/>
              <a:buFont typeface="Wingdings" pitchFamily="2" charset="2"/>
              <a:buChar char="§"/>
            </a:pPr>
            <a:r>
              <a:rPr lang="en-US" altLang="zh-CN" sz="2000" dirty="0">
                <a:latin typeface="Times New Roman" panose="02020603050405020304" pitchFamily="18" charset="0"/>
                <a:ea typeface="宋体" charset="-122"/>
                <a:cs typeface="Times New Roman" panose="02020603050405020304" pitchFamily="18" charset="0"/>
              </a:rPr>
              <a:t>Web-based learning is a significant and advanced </a:t>
            </a:r>
            <a:r>
              <a:rPr lang="en-US" altLang="zh-CN" sz="2000" dirty="0" smtClean="0">
                <a:latin typeface="Times New Roman" panose="02020603050405020304" pitchFamily="18" charset="0"/>
                <a:ea typeface="宋体" charset="-122"/>
                <a:cs typeface="Times New Roman" panose="02020603050405020304" pitchFamily="18" charset="0"/>
              </a:rPr>
              <a:t>way of </a:t>
            </a:r>
            <a:r>
              <a:rPr lang="en-US" altLang="zh-CN" sz="2000" dirty="0">
                <a:latin typeface="Times New Roman" panose="02020603050405020304" pitchFamily="18" charset="0"/>
                <a:ea typeface="宋体" charset="-122"/>
                <a:cs typeface="Times New Roman" panose="02020603050405020304" pitchFamily="18" charset="0"/>
              </a:rPr>
              <a:t>education, meaning to utilize computer network </a:t>
            </a:r>
            <a:r>
              <a:rPr lang="en-US" altLang="zh-CN" sz="2000" dirty="0" smtClean="0">
                <a:latin typeface="Times New Roman" panose="02020603050405020304" pitchFamily="18" charset="0"/>
                <a:ea typeface="宋体" charset="-122"/>
                <a:cs typeface="Times New Roman" panose="02020603050405020304" pitchFamily="18" charset="0"/>
              </a:rPr>
              <a:t>technology, digital </a:t>
            </a:r>
            <a:r>
              <a:rPr lang="en-US" altLang="zh-CN" sz="2000" dirty="0">
                <a:latin typeface="Times New Roman" panose="02020603050405020304" pitchFamily="18" charset="0"/>
                <a:ea typeface="宋体" charset="-122"/>
                <a:cs typeface="Times New Roman" panose="02020603050405020304" pitchFamily="18" charset="0"/>
              </a:rPr>
              <a:t>multimedia technology, database technology </a:t>
            </a:r>
            <a:r>
              <a:rPr lang="en-US" altLang="zh-CN" sz="2000" dirty="0" smtClean="0">
                <a:latin typeface="Times New Roman" panose="02020603050405020304" pitchFamily="18" charset="0"/>
                <a:ea typeface="宋体" charset="-122"/>
                <a:cs typeface="Times New Roman" panose="02020603050405020304" pitchFamily="18" charset="0"/>
              </a:rPr>
              <a:t>and other </a:t>
            </a:r>
            <a:r>
              <a:rPr lang="en-US" altLang="zh-CN" sz="2000" dirty="0">
                <a:latin typeface="Times New Roman" panose="02020603050405020304" pitchFamily="18" charset="0"/>
                <a:ea typeface="宋体" charset="-122"/>
                <a:cs typeface="Times New Roman" panose="02020603050405020304" pitchFamily="18" charset="0"/>
              </a:rPr>
              <a:t>modern information technology to learn in digital environment.</a:t>
            </a:r>
          </a:p>
        </p:txBody>
      </p:sp>
      <p:sp>
        <p:nvSpPr>
          <p:cNvPr id="23" name="Rectangle 3"/>
          <p:cNvSpPr txBox="1">
            <a:spLocks noChangeArrowheads="1"/>
          </p:cNvSpPr>
          <p:nvPr/>
        </p:nvSpPr>
        <p:spPr bwMode="auto">
          <a:xfrm>
            <a:off x="685800" y="3505200"/>
            <a:ext cx="7924800" cy="2819400"/>
          </a:xfrm>
          <a:prstGeom prst="rect">
            <a:avLst/>
          </a:prstGeom>
          <a:noFill/>
          <a:ln w="9525">
            <a:noFill/>
            <a:miter lim="800000"/>
            <a:headEnd/>
            <a:tailEnd/>
          </a:ln>
        </p:spPr>
        <p:txBody>
          <a:bodyPr/>
          <a:lstStyle/>
          <a:p>
            <a:pPr marL="287338" lvl="1" indent="-285750">
              <a:spcBef>
                <a:spcPct val="20000"/>
              </a:spcBef>
              <a:buClr>
                <a:schemeClr val="tx2"/>
              </a:buClr>
              <a:buSzPct val="120000"/>
            </a:pPr>
            <a:endParaRPr lang="en-US" altLang="zh-CN" sz="2000" dirty="0">
              <a:ea typeface="宋体" charset="-122"/>
            </a:endParaRPr>
          </a:p>
          <a:p>
            <a:pPr marL="287338" lvl="1" indent="-285750">
              <a:spcBef>
                <a:spcPct val="20000"/>
              </a:spcBef>
              <a:buClr>
                <a:schemeClr val="tx2"/>
              </a:buClr>
              <a:buSzPct val="120000"/>
              <a:buFont typeface="Wingdings" pitchFamily="2" charset="2"/>
              <a:buChar char="§"/>
            </a:pPr>
            <a:r>
              <a:rPr lang="en-US" altLang="zh-CN" sz="2000" dirty="0">
                <a:latin typeface="Times New Roman" panose="02020603050405020304" pitchFamily="18" charset="0"/>
                <a:ea typeface="宋体" charset="-122"/>
                <a:cs typeface="Times New Roman" panose="02020603050405020304" pitchFamily="18" charset="0"/>
              </a:rPr>
              <a:t>With </a:t>
            </a:r>
            <a:r>
              <a:rPr lang="en-US" altLang="zh-CN" sz="2000" dirty="0" smtClean="0">
                <a:latin typeface="Times New Roman" panose="02020603050405020304" pitchFamily="18" charset="0"/>
                <a:ea typeface="宋体" charset="-122"/>
                <a:cs typeface="Times New Roman" panose="02020603050405020304" pitchFamily="18" charset="0"/>
              </a:rPr>
              <a:t>many of the previous </a:t>
            </a:r>
            <a:r>
              <a:rPr lang="en-US" altLang="zh-CN" sz="2000" dirty="0">
                <a:latin typeface="Times New Roman" panose="02020603050405020304" pitchFamily="18" charset="0"/>
                <a:ea typeface="宋体" charset="-122"/>
                <a:cs typeface="Times New Roman" panose="02020603050405020304" pitchFamily="18" charset="0"/>
              </a:rPr>
              <a:t>algorithms utilized in Wed-based </a:t>
            </a:r>
            <a:r>
              <a:rPr lang="en-US" altLang="zh-CN" sz="2000" dirty="0" smtClean="0">
                <a:latin typeface="Times New Roman" panose="02020603050405020304" pitchFamily="18" charset="0"/>
                <a:ea typeface="宋体" charset="-122"/>
                <a:cs typeface="Times New Roman" panose="02020603050405020304" pitchFamily="18" charset="0"/>
              </a:rPr>
              <a:t>learning systems</a:t>
            </a:r>
            <a:r>
              <a:rPr lang="en-US" altLang="zh-CN" sz="2000" dirty="0">
                <a:latin typeface="Times New Roman" panose="02020603050405020304" pitchFamily="18" charset="0"/>
                <a:ea typeface="宋体" charset="-122"/>
                <a:cs typeface="Times New Roman" panose="02020603050405020304" pitchFamily="18" charset="0"/>
              </a:rPr>
              <a:t>, learners’ attribute information is extracted by </a:t>
            </a:r>
            <a:r>
              <a:rPr lang="en-US" altLang="zh-CN" sz="2000" dirty="0" smtClean="0">
                <a:latin typeface="Times New Roman" panose="02020603050405020304" pitchFamily="18" charset="0"/>
                <a:ea typeface="宋体" charset="-122"/>
                <a:cs typeface="Times New Roman" panose="02020603050405020304" pitchFamily="18" charset="0"/>
              </a:rPr>
              <a:t>analyzing their </a:t>
            </a:r>
            <a:r>
              <a:rPr lang="en-US" altLang="zh-CN" sz="2000" dirty="0">
                <a:latin typeface="Times New Roman" panose="02020603050405020304" pitchFamily="18" charset="0"/>
                <a:ea typeface="宋体" charset="-122"/>
                <a:cs typeface="Times New Roman" panose="02020603050405020304" pitchFamily="18" charset="0"/>
              </a:rPr>
              <a:t>behaviors, and finally used for user </a:t>
            </a:r>
            <a:r>
              <a:rPr lang="en-US" altLang="zh-CN" sz="2000" dirty="0" smtClean="0">
                <a:latin typeface="Times New Roman" panose="02020603050405020304" pitchFamily="18" charset="0"/>
                <a:ea typeface="宋体" charset="-122"/>
                <a:cs typeface="Times New Roman" panose="02020603050405020304" pitchFamily="18" charset="0"/>
              </a:rPr>
              <a:t>clustering. However</a:t>
            </a:r>
            <a:r>
              <a:rPr lang="en-US" altLang="zh-CN" sz="2000" dirty="0">
                <a:latin typeface="Times New Roman" panose="02020603050405020304" pitchFamily="18" charset="0"/>
                <a:ea typeface="宋体" charset="-122"/>
                <a:cs typeface="Times New Roman" panose="02020603050405020304" pitchFamily="18" charset="0"/>
              </a:rPr>
              <a:t>, these algorithms generally neglect the explicit </a:t>
            </a:r>
            <a:r>
              <a:rPr lang="en-US" altLang="zh-CN" sz="2000" dirty="0" smtClean="0">
                <a:latin typeface="Times New Roman" panose="02020603050405020304" pitchFamily="18" charset="0"/>
                <a:ea typeface="宋体" charset="-122"/>
                <a:cs typeface="Times New Roman" panose="02020603050405020304" pitchFamily="18" charset="0"/>
              </a:rPr>
              <a:t>and implicit </a:t>
            </a:r>
            <a:r>
              <a:rPr lang="en-US" altLang="zh-CN" sz="2000" dirty="0">
                <a:latin typeface="Times New Roman" panose="02020603050405020304" pitchFamily="18" charset="0"/>
                <a:ea typeface="宋体" charset="-122"/>
                <a:cs typeface="Times New Roman" panose="02020603050405020304" pitchFamily="18" charset="0"/>
              </a:rPr>
              <a:t>coupling relationships of user attributes and </a:t>
            </a:r>
            <a:r>
              <a:rPr lang="en-US" altLang="zh-CN" sz="2000" dirty="0" smtClean="0">
                <a:latin typeface="Times New Roman" panose="02020603050405020304" pitchFamily="18" charset="0"/>
                <a:ea typeface="宋体" charset="-122"/>
                <a:cs typeface="Times New Roman" panose="02020603050405020304" pitchFamily="18" charset="0"/>
              </a:rPr>
              <a:t>this may </a:t>
            </a:r>
            <a:r>
              <a:rPr lang="en-US" altLang="zh-CN" sz="2000" dirty="0">
                <a:latin typeface="Times New Roman" panose="02020603050405020304" pitchFamily="18" charset="0"/>
                <a:ea typeface="宋体" charset="-122"/>
                <a:cs typeface="Times New Roman" panose="02020603050405020304" pitchFamily="18" charset="0"/>
              </a:rPr>
              <a:t>lead to massive significant information loss.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573"/>
    </mc:Choice>
    <mc:Fallback xmlns="">
      <p:transition spd="slow" advTm="84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8195" name="Rectangle 2"/>
          <p:cNvSpPr>
            <a:spLocks noGrp="1" noChangeArrowheads="1"/>
          </p:cNvSpPr>
          <p:nvPr>
            <p:ph type="title"/>
          </p:nvPr>
        </p:nvSpPr>
        <p:spPr>
          <a:xfrm>
            <a:off x="609600" y="457200"/>
            <a:ext cx="7924800" cy="563563"/>
          </a:xfrm>
        </p:spPr>
        <p:txBody>
          <a:bodyPr/>
          <a:lstStyle/>
          <a:p>
            <a:pPr eaLnBrk="1" hangingPunct="1"/>
            <a:r>
              <a:rPr lang="en-US" altLang="zh-CN" dirty="0" smtClean="0">
                <a:ea typeface="宋体" charset="-122"/>
              </a:rPr>
              <a:t>Introduction</a:t>
            </a:r>
            <a:endParaRPr lang="en-US" altLang="zh-CN" dirty="0" smtClean="0">
              <a:solidFill>
                <a:schemeClr val="accent1"/>
              </a:solidFill>
              <a:ea typeface="宋体" charset="-122"/>
            </a:endParaRPr>
          </a:p>
        </p:txBody>
      </p:sp>
      <p:sp>
        <p:nvSpPr>
          <p:cNvPr id="5" name="Rectangle 3"/>
          <p:cNvSpPr txBox="1">
            <a:spLocks noChangeArrowheads="1"/>
          </p:cNvSpPr>
          <p:nvPr/>
        </p:nvSpPr>
        <p:spPr bwMode="auto">
          <a:xfrm>
            <a:off x="609600" y="1524000"/>
            <a:ext cx="7924800" cy="4343400"/>
          </a:xfrm>
          <a:prstGeom prst="rect">
            <a:avLst/>
          </a:prstGeom>
          <a:noFill/>
          <a:ln w="9525">
            <a:noFill/>
            <a:miter lim="800000"/>
            <a:headEnd/>
            <a:tailEnd/>
          </a:ln>
        </p:spPr>
        <p:txBody>
          <a:bodyPr/>
          <a:lstStyle/>
          <a:p>
            <a:pPr marL="342900" indent="-342900">
              <a:lnSpc>
                <a:spcPct val="80000"/>
              </a:lnSpc>
              <a:spcBef>
                <a:spcPct val="20000"/>
              </a:spcBef>
              <a:buClr>
                <a:schemeClr val="tx2"/>
              </a:buClr>
              <a:buFont typeface="Wingdings" pitchFamily="2" charset="2"/>
              <a:buChar char="§"/>
            </a:pPr>
            <a:endParaRPr lang="en-US" altLang="zh-CN" sz="2800" b="1" dirty="0">
              <a:ea typeface="宋体" charset="-122"/>
            </a:endParaRPr>
          </a:p>
          <a:p>
            <a:pPr marL="287338" lvl="1" indent="-285750">
              <a:spcBef>
                <a:spcPct val="20000"/>
              </a:spcBef>
              <a:buClr>
                <a:schemeClr val="tx2"/>
              </a:buClr>
              <a:buSzPct val="120000"/>
              <a:buFont typeface="Wingdings" pitchFamily="2" charset="2"/>
              <a:buChar char="§"/>
            </a:pPr>
            <a:r>
              <a:rPr lang="en-US" sz="2000" dirty="0">
                <a:latin typeface="Times New Roman" panose="02020603050405020304" pitchFamily="18" charset="0"/>
                <a:ea typeface="宋体" charset="-122"/>
                <a:cs typeface="Times New Roman" panose="02020603050405020304" pitchFamily="18" charset="0"/>
              </a:rPr>
              <a:t>This paper proposed a coupled user clustering algorithm for Web-based learning systems, namely CUCA. It studies the coupling relationships of user attributes. With the help of Taylor-like expansion, we use a spectral clustering algorithm to cluster users. </a:t>
            </a:r>
          </a:p>
          <a:p>
            <a:pPr marL="285750" indent="-285750">
              <a:buClr>
                <a:schemeClr val="tx2"/>
              </a:buClr>
              <a:buFont typeface="Wingdings" panose="05000000000000000000" pitchFamily="2" charset="2"/>
              <a:buChar char="§"/>
            </a:pPr>
            <a:endParaRPr lang="en-US" dirty="0" smtClean="0"/>
          </a:p>
          <a:p>
            <a:pPr marL="285750" indent="-285750">
              <a:buClr>
                <a:schemeClr val="tx2"/>
              </a:buClr>
              <a:buFont typeface="Wingdings" panose="05000000000000000000" pitchFamily="2" charset="2"/>
              <a:buChar char="§"/>
            </a:pPr>
            <a:endParaRPr lang="en-US" dirty="0"/>
          </a:p>
          <a:p>
            <a:pPr marL="287338" lvl="1" indent="-285750">
              <a:spcBef>
                <a:spcPct val="20000"/>
              </a:spcBef>
              <a:buClr>
                <a:schemeClr val="tx2"/>
              </a:buClr>
              <a:buSzPct val="120000"/>
              <a:buFont typeface="Wingdings" pitchFamily="2" charset="2"/>
              <a:buChar char="§"/>
            </a:pPr>
            <a:endParaRPr lang="zh-CN" altLang="zh-CN" dirty="0"/>
          </a:p>
          <a:p>
            <a:pPr marL="287338" lvl="1" indent="-285750">
              <a:spcBef>
                <a:spcPct val="20000"/>
              </a:spcBef>
              <a:buClr>
                <a:schemeClr val="tx2"/>
              </a:buClr>
              <a:buSzPct val="120000"/>
              <a:buFont typeface="Wingdings" pitchFamily="2" charset="2"/>
              <a:buChar char="§"/>
            </a:pPr>
            <a:endParaRPr lang="en-US" altLang="zh-CN" dirty="0"/>
          </a:p>
        </p:txBody>
      </p:sp>
      <p:sp>
        <p:nvSpPr>
          <p:cNvPr id="2" name="Rectangle 1"/>
          <p:cNvSpPr/>
          <p:nvPr/>
        </p:nvSpPr>
        <p:spPr>
          <a:xfrm>
            <a:off x="609600" y="3810000"/>
            <a:ext cx="7924800" cy="1323439"/>
          </a:xfrm>
          <a:prstGeom prst="rect">
            <a:avLst/>
          </a:prstGeom>
        </p:spPr>
        <p:txBody>
          <a:bodyPr wrap="square">
            <a:spAutoFit/>
          </a:bodyPr>
          <a:lstStyle/>
          <a:p>
            <a:pPr marL="287338" lvl="1" indent="-285750">
              <a:spcBef>
                <a:spcPct val="20000"/>
              </a:spcBef>
              <a:buClr>
                <a:schemeClr val="tx2"/>
              </a:buClr>
              <a:buSzPct val="120000"/>
              <a:buFont typeface="Wingdings" pitchFamily="2" charset="2"/>
              <a:buChar char="§"/>
            </a:pPr>
            <a:r>
              <a:rPr lang="en-US" sz="2000" dirty="0">
                <a:latin typeface="Times New Roman" panose="02020603050405020304" pitchFamily="18" charset="0"/>
                <a:ea typeface="宋体" charset="-122"/>
                <a:cs typeface="Times New Roman" panose="02020603050405020304" pitchFamily="18" charset="0"/>
              </a:rPr>
              <a:t>When it is applied in Web-based learning systems, it can efficiently capture learners’ behavior features and analyze the information behind them, especially that of “</a:t>
            </a:r>
            <a:r>
              <a:rPr lang="en-US" sz="2000" dirty="0" err="1">
                <a:latin typeface="Times New Roman" panose="02020603050405020304" pitchFamily="18" charset="0"/>
                <a:ea typeface="宋体" charset="-122"/>
                <a:cs typeface="Times New Roman" panose="02020603050405020304" pitchFamily="18" charset="0"/>
              </a:rPr>
              <a:t>unnormal</a:t>
            </a:r>
            <a:r>
              <a:rPr lang="en-US" sz="2000" dirty="0">
                <a:latin typeface="Times New Roman" panose="02020603050405020304" pitchFamily="18" charset="0"/>
                <a:ea typeface="宋体" charset="-122"/>
                <a:cs typeface="Times New Roman" panose="02020603050405020304" pitchFamily="18" charset="0"/>
              </a:rPr>
              <a:t>” group of learners, and finally use them to provide personalized learning services.</a:t>
            </a:r>
            <a:endParaRPr lang="en-US" altLang="zh-CN" sz="2000" dirty="0">
              <a:latin typeface="Times New Roman" panose="02020603050405020304" pitchFamily="18" charset="0"/>
              <a:ea typeface="宋体" charset="-122"/>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84"/>
    </mc:Choice>
    <mc:Fallback xmlns="">
      <p:transition spd="slow" advTm="3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9219" name="Rectangle 2"/>
          <p:cNvSpPr>
            <a:spLocks noGrp="1" noChangeArrowheads="1"/>
          </p:cNvSpPr>
          <p:nvPr>
            <p:ph type="title"/>
          </p:nvPr>
        </p:nvSpPr>
        <p:spPr>
          <a:xfrm>
            <a:off x="609600" y="457200"/>
            <a:ext cx="7924800" cy="563563"/>
          </a:xfrm>
        </p:spPr>
        <p:txBody>
          <a:bodyPr/>
          <a:lstStyle/>
          <a:p>
            <a:pPr eaLnBrk="1" hangingPunct="1"/>
            <a:r>
              <a:rPr lang="en-US" altLang="zh-CN" dirty="0" smtClean="0">
                <a:ea typeface="宋体" charset="-122"/>
              </a:rPr>
              <a:t>Clustering Model</a:t>
            </a:r>
          </a:p>
        </p:txBody>
      </p:sp>
      <p:sp>
        <p:nvSpPr>
          <p:cNvPr id="5" name="Rectangle 3"/>
          <p:cNvSpPr txBox="1">
            <a:spLocks noChangeArrowheads="1"/>
          </p:cNvSpPr>
          <p:nvPr/>
        </p:nvSpPr>
        <p:spPr>
          <a:xfrm>
            <a:off x="457200" y="1066800"/>
            <a:ext cx="4038600" cy="3733800"/>
          </a:xfrm>
          <a:prstGeom prst="rect">
            <a:avLst/>
          </a:prstGeom>
        </p:spPr>
        <p:txBody>
          <a:bodyPr/>
          <a:lstStyle/>
          <a:p>
            <a:pPr marL="342900" indent="-342900">
              <a:lnSpc>
                <a:spcPct val="80000"/>
              </a:lnSpc>
              <a:spcBef>
                <a:spcPct val="20000"/>
              </a:spcBef>
              <a:buClr>
                <a:schemeClr val="tx2"/>
              </a:buClr>
              <a:buFont typeface="Wingdings" pitchFamily="2" charset="2"/>
              <a:buChar char="§"/>
              <a:defRPr/>
            </a:pPr>
            <a:endParaRPr lang="en-US" altLang="zh-CN" sz="2800" b="1" kern="0" dirty="0">
              <a:latin typeface="+mn-lt"/>
              <a:ea typeface="宋体" pitchFamily="2" charset="-122"/>
            </a:endParaRPr>
          </a:p>
          <a:p>
            <a:pPr marL="287338" lvl="1" indent="-285750">
              <a:spcBef>
                <a:spcPct val="20000"/>
              </a:spcBef>
              <a:buClr>
                <a:schemeClr val="tx2"/>
              </a:buClr>
              <a:buSzPct val="120000"/>
              <a:buFont typeface="Wingdings" pitchFamily="2" charset="2"/>
              <a:buChar char="§"/>
            </a:pPr>
            <a:r>
              <a:rPr lang="en-US" altLang="zh-CN" sz="2000" dirty="0" smtClean="0">
                <a:latin typeface="Times New Roman" panose="02020603050405020304" pitchFamily="18" charset="0"/>
                <a:ea typeface="宋体" charset="-122"/>
                <a:cs typeface="Times New Roman" panose="02020603050405020304" pitchFamily="18" charset="0"/>
              </a:rPr>
              <a:t>In </a:t>
            </a:r>
            <a:r>
              <a:rPr lang="en-US" altLang="zh-CN" sz="2000" dirty="0">
                <a:latin typeface="Times New Roman" panose="02020603050405020304" pitchFamily="18" charset="0"/>
                <a:ea typeface="宋体" charset="-122"/>
                <a:cs typeface="Times New Roman" panose="02020603050405020304" pitchFamily="18" charset="0"/>
              </a:rPr>
              <a:t>this section, the coupled </a:t>
            </a:r>
            <a:r>
              <a:rPr lang="en-US" altLang="zh-CN" sz="2000" dirty="0" smtClean="0">
                <a:latin typeface="Times New Roman" panose="02020603050405020304" pitchFamily="18" charset="0"/>
                <a:ea typeface="宋体" charset="-122"/>
                <a:cs typeface="Times New Roman" panose="02020603050405020304" pitchFamily="18" charset="0"/>
              </a:rPr>
              <a:t>user clustering </a:t>
            </a:r>
            <a:r>
              <a:rPr lang="en-US" altLang="zh-CN" sz="2000" dirty="0">
                <a:latin typeface="Times New Roman" panose="02020603050405020304" pitchFamily="18" charset="0"/>
                <a:ea typeface="宋体" charset="-122"/>
                <a:cs typeface="Times New Roman" panose="02020603050405020304" pitchFamily="18" charset="0"/>
              </a:rPr>
              <a:t>model is illustrated. This model captures </a:t>
            </a:r>
            <a:r>
              <a:rPr lang="en-US" altLang="zh-CN" sz="2000" dirty="0" smtClean="0">
                <a:latin typeface="Times New Roman" panose="02020603050405020304" pitchFamily="18" charset="0"/>
                <a:ea typeface="宋体" charset="-122"/>
                <a:cs typeface="Times New Roman" panose="02020603050405020304" pitchFamily="18" charset="0"/>
              </a:rPr>
              <a:t>coupling relationships </a:t>
            </a:r>
            <a:r>
              <a:rPr lang="en-US" altLang="zh-CN" sz="2000" dirty="0">
                <a:latin typeface="Times New Roman" panose="02020603050405020304" pitchFamily="18" charset="0"/>
                <a:ea typeface="宋体" charset="-122"/>
                <a:cs typeface="Times New Roman" panose="02020603050405020304" pitchFamily="18" charset="0"/>
              </a:rPr>
              <a:t>of user attributes through online </a:t>
            </a:r>
            <a:r>
              <a:rPr lang="en-US" altLang="zh-CN" sz="2000" dirty="0" smtClean="0">
                <a:latin typeface="Times New Roman" panose="02020603050405020304" pitchFamily="18" charset="0"/>
                <a:ea typeface="宋体" charset="-122"/>
                <a:cs typeface="Times New Roman" panose="02020603050405020304" pitchFamily="18" charset="0"/>
              </a:rPr>
              <a:t>behavior analysis</a:t>
            </a:r>
            <a:r>
              <a:rPr lang="en-US" altLang="zh-CN" sz="2000" dirty="0">
                <a:latin typeface="Times New Roman" panose="02020603050405020304" pitchFamily="18" charset="0"/>
                <a:ea typeface="宋体" charset="-122"/>
                <a:cs typeface="Times New Roman" panose="02020603050405020304" pitchFamily="18" charset="0"/>
              </a:rPr>
              <a:t>, and uses spectral clustering algorithm to </a:t>
            </a:r>
            <a:r>
              <a:rPr lang="en-US" altLang="zh-CN" sz="2000" dirty="0" smtClean="0">
                <a:latin typeface="Times New Roman" panose="02020603050405020304" pitchFamily="18" charset="0"/>
                <a:ea typeface="宋体" charset="-122"/>
                <a:cs typeface="Times New Roman" panose="02020603050405020304" pitchFamily="18" charset="0"/>
              </a:rPr>
              <a:t>improve clustering </a:t>
            </a:r>
            <a:r>
              <a:rPr lang="en-US" altLang="zh-CN" sz="2000" dirty="0">
                <a:latin typeface="Times New Roman" panose="02020603050405020304" pitchFamily="18" charset="0"/>
                <a:ea typeface="宋体" charset="-122"/>
                <a:cs typeface="Times New Roman" panose="02020603050405020304" pitchFamily="18" charset="0"/>
              </a:rPr>
              <a:t>accuracy</a:t>
            </a:r>
            <a:r>
              <a:rPr lang="en-US" altLang="zh-CN" sz="2000" dirty="0" smtClean="0">
                <a:latin typeface="Times New Roman" panose="02020603050405020304" pitchFamily="18" charset="0"/>
                <a:ea typeface="宋体" charset="-122"/>
                <a:cs typeface="Times New Roman" panose="02020603050405020304" pitchFamily="18" charset="0"/>
              </a:rPr>
              <a:t>.</a:t>
            </a:r>
            <a:endParaRPr lang="en-US" altLang="zh-CN" sz="2000" dirty="0">
              <a:latin typeface="Times New Roman" panose="02020603050405020304" pitchFamily="18" charset="0"/>
              <a:ea typeface="宋体" charset="-122"/>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5181600" y="1096963"/>
            <a:ext cx="3568303" cy="563880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525"/>
    </mc:Choice>
    <mc:Fallback xmlns="">
      <p:transition spd="slow" advTm="66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smtClean="0">
                <a:ea typeface="宋体" charset="-122"/>
              </a:rPr>
              <a:t>Clustering Algorithm</a:t>
            </a:r>
            <a:endParaRPr lang="en-US" altLang="zh-CN" dirty="0" smtClean="0">
              <a:solidFill>
                <a:schemeClr val="accent1"/>
              </a:solidFill>
              <a:ea typeface="宋体" pitchFamily="2" charset="-122"/>
            </a:endParaRP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sp>
        <p:nvSpPr>
          <p:cNvPr id="9" name="Rectangle 8"/>
          <p:cNvSpPr/>
          <p:nvPr/>
        </p:nvSpPr>
        <p:spPr>
          <a:xfrm>
            <a:off x="609600" y="1143000"/>
            <a:ext cx="8239001" cy="3323987"/>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Based on the model illustrated in section 2, this paper </a:t>
            </a:r>
            <a:r>
              <a:rPr lang="en-US" sz="2000" dirty="0" smtClean="0">
                <a:latin typeface="Times New Roman" panose="02020603050405020304" pitchFamily="18" charset="0"/>
                <a:cs typeface="Times New Roman" panose="02020603050405020304" pitchFamily="18" charset="0"/>
              </a:rPr>
              <a:t>proposed an </a:t>
            </a:r>
            <a:r>
              <a:rPr lang="en-US" sz="2000" dirty="0">
                <a:latin typeface="Times New Roman" panose="02020603050405020304" pitchFamily="18" charset="0"/>
                <a:cs typeface="Times New Roman" panose="02020603050405020304" pitchFamily="18" charset="0"/>
              </a:rPr>
              <a:t>online coupling user clustering algorithm</a:t>
            </a:r>
            <a:r>
              <a:rPr lang="en-US" sz="2000" dirty="0" smtClean="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pPr>
              <a:spcAft>
                <a:spcPts val="1200"/>
              </a:spcAft>
            </a:pPr>
            <a:r>
              <a:rPr lang="en-US" sz="2000" dirty="0" smtClean="0">
                <a:latin typeface="Times New Roman" panose="02020603050405020304" pitchFamily="18" charset="0"/>
                <a:cs typeface="Times New Roman" panose="02020603050405020304" pitchFamily="18" charset="0"/>
              </a:rPr>
              <a:t>1) User </a:t>
            </a:r>
            <a:r>
              <a:rPr lang="en-US" sz="2000" dirty="0">
                <a:latin typeface="Times New Roman" panose="02020603050405020304" pitchFamily="18" charset="0"/>
                <a:cs typeface="Times New Roman" panose="02020603050405020304" pitchFamily="18" charset="0"/>
              </a:rPr>
              <a:t>learning behavior </a:t>
            </a:r>
            <a:r>
              <a:rPr lang="en-US" sz="2000" dirty="0" smtClean="0">
                <a:latin typeface="Times New Roman" panose="02020603050405020304" pitchFamily="18" charset="0"/>
                <a:cs typeface="Times New Roman" panose="02020603050405020304" pitchFamily="18" charset="0"/>
              </a:rPr>
              <a:t>analysis</a:t>
            </a:r>
          </a:p>
          <a:p>
            <a:r>
              <a:rPr lang="en-US" sz="2000" dirty="0">
                <a:latin typeface="Times New Roman" panose="02020603050405020304" pitchFamily="18" charset="0"/>
                <a:cs typeface="Times New Roman" panose="02020603050405020304" pitchFamily="18" charset="0"/>
              </a:rPr>
              <a:t>      We refer to a </a:t>
            </a:r>
            <a:r>
              <a:rPr lang="en-US" sz="2000" dirty="0" smtClean="0">
                <a:latin typeface="Times New Roman" panose="02020603050405020304" pitchFamily="18" charset="0"/>
                <a:cs typeface="Times New Roman" panose="02020603050405020304" pitchFamily="18" charset="0"/>
              </a:rPr>
              <a:t>Web-based personalized </a:t>
            </a:r>
            <a:r>
              <a:rPr lang="en-US" sz="2000" dirty="0">
                <a:latin typeface="Times New Roman" panose="02020603050405020304" pitchFamily="18" charset="0"/>
                <a:cs typeface="Times New Roman" panose="02020603050405020304" pitchFamily="18" charset="0"/>
              </a:rPr>
              <a:t>user evaluation model </a:t>
            </a:r>
            <a:r>
              <a:rPr lang="en-US" sz="2000" dirty="0" smtClean="0">
                <a:latin typeface="Times New Roman" panose="02020603050405020304" pitchFamily="18" charset="0"/>
                <a:cs typeface="Times New Roman" panose="02020603050405020304" pitchFamily="18" charset="0"/>
              </a:rPr>
              <a:t>and utilizes its </a:t>
            </a:r>
            <a:r>
              <a:rPr lang="en-US" sz="2000" dirty="0">
                <a:latin typeface="Times New Roman" panose="02020603050405020304" pitchFamily="18" charset="0"/>
                <a:cs typeface="Times New Roman" panose="02020603050405020304" pitchFamily="18" charset="0"/>
              </a:rPr>
              <a:t>evaluation index system to extract students’ </a:t>
            </a:r>
            <a:r>
              <a:rPr lang="en-US" sz="2000" dirty="0" smtClean="0">
                <a:latin typeface="Times New Roman" panose="02020603050405020304" pitchFamily="18" charset="0"/>
                <a:cs typeface="Times New Roman" panose="02020603050405020304" pitchFamily="18" charset="0"/>
              </a:rPr>
              <a:t>attributes information.</a:t>
            </a:r>
          </a:p>
          <a:p>
            <a:endParaRPr lang="en-US" sz="2000" dirty="0" smtClean="0">
              <a:latin typeface="Times New Roman" panose="02020603050405020304" pitchFamily="18" charset="0"/>
              <a:cs typeface="Times New Roman" panose="02020603050405020304" pitchFamily="18" charset="0"/>
            </a:endParaRPr>
          </a:p>
          <a:p>
            <a:pPr lvl="1"/>
            <a:r>
              <a:rPr lang="en-US" sz="2000" dirty="0" smtClean="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7"/>
          <a:stretch>
            <a:fillRect/>
          </a:stretch>
        </p:blipFill>
        <p:spPr>
          <a:xfrm>
            <a:off x="2819400" y="3276600"/>
            <a:ext cx="3345082" cy="3429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066"/>
    </mc:Choice>
    <mc:Fallback>
      <p:transition spd="slow" advTm="51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smtClean="0">
                <a:ea typeface="宋体" charset="-122"/>
              </a:rPr>
              <a:t>Clustering Algorithm</a:t>
            </a:r>
            <a:endParaRPr lang="en-US" altLang="zh-CN" dirty="0" smtClean="0">
              <a:solidFill>
                <a:schemeClr val="accent1"/>
              </a:solidFill>
              <a:ea typeface="宋体" pitchFamily="2" charset="-122"/>
            </a:endParaRP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pic>
        <p:nvPicPr>
          <p:cNvPr id="7" name="Picture 6"/>
          <p:cNvPicPr>
            <a:picLocks noChangeAspect="1"/>
          </p:cNvPicPr>
          <p:nvPr/>
        </p:nvPicPr>
        <p:blipFill>
          <a:blip r:embed="rId7"/>
          <a:stretch>
            <a:fillRect/>
          </a:stretch>
        </p:blipFill>
        <p:spPr>
          <a:xfrm>
            <a:off x="647840" y="3375179"/>
            <a:ext cx="4438650" cy="2035021"/>
          </a:xfrm>
          <a:prstGeom prst="rect">
            <a:avLst/>
          </a:prstGeom>
        </p:spPr>
      </p:pic>
      <p:sp>
        <p:nvSpPr>
          <p:cNvPr id="2" name="Rectangle 1"/>
          <p:cNvSpPr/>
          <p:nvPr/>
        </p:nvSpPr>
        <p:spPr>
          <a:xfrm>
            <a:off x="623777" y="1538176"/>
            <a:ext cx="8239001" cy="1323439"/>
          </a:xfrm>
          <a:prstGeom prst="rect">
            <a:avLst/>
          </a:prstGeom>
        </p:spPr>
        <p:txBody>
          <a:bodyPr wrap="square">
            <a:spAutoFit/>
          </a:bodyPr>
          <a:lstStyle/>
          <a:p>
            <a:pPr>
              <a:spcAft>
                <a:spcPts val="1200"/>
              </a:spcAft>
            </a:pPr>
            <a:r>
              <a:rPr lang="en-US" sz="2000" dirty="0">
                <a:latin typeface="Times New Roman" panose="02020603050405020304" pitchFamily="18" charset="0"/>
                <a:cs typeface="Times New Roman" panose="02020603050405020304" pitchFamily="18" charset="0"/>
              </a:rPr>
              <a:t>2) Intra-coupled and inter-coupled </a:t>
            </a:r>
            <a:r>
              <a:rPr lang="en-US" sz="2000" dirty="0" smtClean="0">
                <a:latin typeface="Times New Roman" panose="02020603050405020304" pitchFamily="18" charset="0"/>
                <a:cs typeface="Times New Roman" panose="02020603050405020304" pitchFamily="18" charset="0"/>
              </a:rPr>
              <a:t>representation</a:t>
            </a:r>
          </a:p>
          <a:p>
            <a:pPr>
              <a:spcAft>
                <a:spcPts val="1200"/>
              </a:spcAft>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We </a:t>
            </a:r>
            <a:r>
              <a:rPr lang="en-US" sz="2000" dirty="0">
                <a:latin typeface="Times New Roman" panose="02020603050405020304" pitchFamily="18" charset="0"/>
                <a:cs typeface="Times New Roman" panose="02020603050405020304" pitchFamily="18" charset="0"/>
              </a:rPr>
              <a:t>use CUCA to represent the intra-coupled and inter-coupled</a:t>
            </a:r>
          </a:p>
          <a:p>
            <a:pPr>
              <a:spcAft>
                <a:spcPts val="0"/>
              </a:spcAft>
            </a:pPr>
            <a:r>
              <a:rPr lang="en-US" sz="2000" dirty="0">
                <a:latin typeface="Times New Roman" panose="02020603050405020304" pitchFamily="18" charset="0"/>
                <a:cs typeface="Times New Roman" panose="02020603050405020304" pitchFamily="18" charset="0"/>
              </a:rPr>
              <a:t>interactions of the 6 attributes of 5 students.</a:t>
            </a:r>
          </a:p>
        </p:txBody>
      </p:sp>
      <p:sp>
        <p:nvSpPr>
          <p:cNvPr id="8" name="TextBox 7"/>
          <p:cNvSpPr txBox="1"/>
          <p:nvPr/>
        </p:nvSpPr>
        <p:spPr>
          <a:xfrm>
            <a:off x="5424378" y="3540457"/>
            <a:ext cx="3276600" cy="1869743"/>
          </a:xfrm>
          <a:prstGeom prst="rect">
            <a:avLst/>
          </a:prstGeom>
          <a:noFill/>
        </p:spPr>
        <p:txBody>
          <a:bodyPr wrap="square" rtlCol="0">
            <a:spAutoFit/>
          </a:bodyPr>
          <a:lstStyle/>
          <a:p>
            <a:pPr>
              <a:lnSpc>
                <a:spcPct val="150000"/>
              </a:lnSpc>
            </a:pPr>
            <a:r>
              <a:rPr lang="en-US" sz="1100" dirty="0"/>
              <a:t>a</a:t>
            </a:r>
            <a:r>
              <a:rPr lang="en-US" sz="700" dirty="0" smtClean="0"/>
              <a:t>1</a:t>
            </a:r>
            <a:r>
              <a:rPr lang="en-US" sz="1100" dirty="0" smtClean="0"/>
              <a:t>~a</a:t>
            </a:r>
            <a:r>
              <a:rPr lang="en-US" sz="700" dirty="0" smtClean="0"/>
              <a:t>6</a:t>
            </a:r>
          </a:p>
          <a:p>
            <a:pPr marL="171450" indent="-171450">
              <a:lnSpc>
                <a:spcPct val="150000"/>
              </a:lnSpc>
              <a:buFont typeface="Arial" panose="020B0604020202020204" pitchFamily="34" charset="0"/>
              <a:buChar char="•"/>
            </a:pPr>
            <a:r>
              <a:rPr lang="en-US" sz="1100" dirty="0" smtClean="0"/>
              <a:t>Average correct rate of homework</a:t>
            </a:r>
          </a:p>
          <a:p>
            <a:pPr marL="171450" indent="-171450">
              <a:lnSpc>
                <a:spcPct val="150000"/>
              </a:lnSpc>
              <a:buFont typeface="Arial" panose="020B0604020202020204" pitchFamily="34" charset="0"/>
              <a:buChar char="•"/>
            </a:pPr>
            <a:r>
              <a:rPr lang="en-US" sz="1100" dirty="0" smtClean="0"/>
              <a:t>Times of doing homework</a:t>
            </a:r>
          </a:p>
          <a:p>
            <a:pPr marL="171450" indent="-171450">
              <a:lnSpc>
                <a:spcPct val="150000"/>
              </a:lnSpc>
              <a:buFont typeface="Arial" panose="020B0604020202020204" pitchFamily="34" charset="0"/>
              <a:buChar char="•"/>
            </a:pPr>
            <a:r>
              <a:rPr lang="en-US" sz="1100" dirty="0" smtClean="0"/>
              <a:t>Number of learning resources</a:t>
            </a:r>
          </a:p>
          <a:p>
            <a:pPr marL="171450" indent="-171450">
              <a:lnSpc>
                <a:spcPct val="150000"/>
              </a:lnSpc>
              <a:buFont typeface="Arial" panose="020B0604020202020204" pitchFamily="34" charset="0"/>
              <a:buChar char="•"/>
            </a:pPr>
            <a:r>
              <a:rPr lang="en-US" sz="1100" dirty="0" smtClean="0"/>
              <a:t>Total time length of learning resources</a:t>
            </a:r>
          </a:p>
          <a:p>
            <a:pPr marL="171450" indent="-171450">
              <a:lnSpc>
                <a:spcPct val="150000"/>
              </a:lnSpc>
              <a:buFont typeface="Arial" panose="020B0604020202020204" pitchFamily="34" charset="0"/>
              <a:buChar char="•"/>
            </a:pPr>
            <a:r>
              <a:rPr lang="en-US" sz="1100" dirty="0" smtClean="0"/>
              <a:t>Daily average quiz result</a:t>
            </a:r>
          </a:p>
          <a:p>
            <a:pPr marL="171450" indent="-171450">
              <a:lnSpc>
                <a:spcPct val="150000"/>
              </a:lnSpc>
              <a:buFont typeface="Arial" panose="020B0604020202020204" pitchFamily="34" charset="0"/>
              <a:buChar char="•"/>
            </a:pPr>
            <a:r>
              <a:rPr lang="en-US" sz="1100" dirty="0" smtClean="0"/>
              <a:t>Comprehensive test result </a:t>
            </a:r>
            <a:endParaRPr lang="en-US" sz="11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3054443"/>
      </p:ext>
    </p:extLst>
  </p:cSld>
  <p:clrMapOvr>
    <a:masterClrMapping/>
  </p:clrMapOvr>
  <mc:AlternateContent xmlns:mc="http://schemas.openxmlformats.org/markup-compatibility/2006">
    <mc:Choice xmlns:p14="http://schemas.microsoft.com/office/powerpoint/2010/main" Requires="p14">
      <p:transition spd="slow" p14:dur="2000" advTm="35550"/>
    </mc:Choice>
    <mc:Fallback>
      <p:transition spd="slow" advTm="3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smtClean="0">
                <a:ea typeface="宋体" charset="-122"/>
              </a:rPr>
              <a:t>Clustering Algorithm</a:t>
            </a:r>
            <a:endParaRPr lang="en-US" altLang="zh-CN" dirty="0" smtClean="0">
              <a:solidFill>
                <a:schemeClr val="accent1"/>
              </a:solidFill>
              <a:ea typeface="宋体" pitchFamily="2" charset="-122"/>
            </a:endParaRP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sp>
        <p:nvSpPr>
          <p:cNvPr id="10" name="Rectangle 9"/>
          <p:cNvSpPr/>
          <p:nvPr/>
        </p:nvSpPr>
        <p:spPr>
          <a:xfrm>
            <a:off x="295507" y="1406911"/>
            <a:ext cx="8532421" cy="2554545"/>
          </a:xfrm>
          <a:prstGeom prst="rect">
            <a:avLst/>
          </a:prstGeom>
        </p:spPr>
        <p:txBody>
          <a:bodyPr wrap="square">
            <a:spAutoFit/>
          </a:bodyPr>
          <a:lstStyle/>
          <a:p>
            <a:pPr lvl="1"/>
            <a:r>
              <a:rPr lang="en-US" sz="2000" dirty="0" smtClean="0">
                <a:latin typeface="Times New Roman" panose="02020603050405020304" pitchFamily="18" charset="0"/>
                <a:cs typeface="Times New Roman" panose="02020603050405020304" pitchFamily="18" charset="0"/>
              </a:rPr>
              <a:t>The common way to calculate </a:t>
            </a:r>
            <a:r>
              <a:rPr lang="en-US" sz="2000" dirty="0">
                <a:latin typeface="Times New Roman" panose="02020603050405020304" pitchFamily="18" charset="0"/>
                <a:cs typeface="Times New Roman" panose="02020603050405020304" pitchFamily="18" charset="0"/>
              </a:rPr>
              <a:t>the interactions between </a:t>
            </a:r>
            <a:r>
              <a:rPr lang="en-US" sz="2000" dirty="0" smtClean="0">
                <a:latin typeface="Times New Roman" panose="02020603050405020304" pitchFamily="18" charset="0"/>
                <a:cs typeface="Times New Roman" panose="02020603050405020304" pitchFamily="18" charset="0"/>
              </a:rPr>
              <a:t>2 attributes </a:t>
            </a:r>
            <a:r>
              <a:rPr lang="en-US" sz="2000" dirty="0">
                <a:latin typeface="Times New Roman" panose="02020603050405020304" pitchFamily="18" charset="0"/>
                <a:cs typeface="Times New Roman" panose="02020603050405020304" pitchFamily="18" charset="0"/>
              </a:rPr>
              <a:t>is Pearson’s correlation </a:t>
            </a:r>
            <a:r>
              <a:rPr lang="en-US" sz="2000" dirty="0" smtClean="0">
                <a:latin typeface="Times New Roman" panose="02020603050405020304" pitchFamily="18" charset="0"/>
                <a:cs typeface="Times New Roman" panose="02020603050405020304" pitchFamily="18" charset="0"/>
              </a:rPr>
              <a:t>coefficient</a:t>
            </a:r>
          </a:p>
          <a:p>
            <a:pPr lvl="1"/>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a:p>
            <a:pPr lvl="1"/>
            <a:endParaRPr lang="en-US" sz="2000" dirty="0" smtClean="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7"/>
          <a:srcRect r="2288" b="18955"/>
          <a:stretch/>
        </p:blipFill>
        <p:spPr>
          <a:xfrm>
            <a:off x="1713742" y="2438400"/>
            <a:ext cx="5695950" cy="1165646"/>
          </a:xfrm>
          <a:prstGeom prst="rect">
            <a:avLst/>
          </a:prstGeom>
        </p:spPr>
      </p:pic>
      <p:pic>
        <p:nvPicPr>
          <p:cNvPr id="13" name="Picture 12"/>
          <p:cNvPicPr>
            <a:picLocks noChangeAspect="1"/>
          </p:cNvPicPr>
          <p:nvPr/>
        </p:nvPicPr>
        <p:blipFill>
          <a:blip r:embed="rId8"/>
          <a:stretch>
            <a:fillRect/>
          </a:stretch>
        </p:blipFill>
        <p:spPr>
          <a:xfrm>
            <a:off x="904875" y="3961456"/>
            <a:ext cx="7629525" cy="23812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2021164"/>
      </p:ext>
    </p:extLst>
  </p:cSld>
  <p:clrMapOvr>
    <a:masterClrMapping/>
  </p:clrMapOvr>
  <mc:AlternateContent xmlns:mc="http://schemas.openxmlformats.org/markup-compatibility/2006">
    <mc:Choice xmlns:p14="http://schemas.microsoft.com/office/powerpoint/2010/main" Requires="p14">
      <p:transition spd="slow" p14:dur="2000" advTm="33058"/>
    </mc:Choice>
    <mc:Fallback>
      <p:transition spd="slow" advTm="3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图片 20" descr="校徽.gif"/>
          <p:cNvPicPr>
            <a:picLocks noChangeAspect="1"/>
          </p:cNvPicPr>
          <p:nvPr/>
        </p:nvPicPr>
        <p:blipFill>
          <a:blip r:embed="rId6" cstate="print"/>
          <a:srcRect/>
          <a:stretch>
            <a:fillRect/>
          </a:stretch>
        </p:blipFill>
        <p:spPr bwMode="auto">
          <a:xfrm>
            <a:off x="152400" y="152400"/>
            <a:ext cx="990600" cy="990600"/>
          </a:xfrm>
          <a:prstGeom prst="rect">
            <a:avLst/>
          </a:prstGeom>
          <a:noFill/>
          <a:ln w="9525">
            <a:noFill/>
            <a:miter lim="800000"/>
            <a:headEnd/>
            <a:tailEnd/>
          </a:ln>
        </p:spPr>
      </p:pic>
      <p:sp>
        <p:nvSpPr>
          <p:cNvPr id="4" name="Rectangle 2"/>
          <p:cNvSpPr>
            <a:spLocks noGrp="1" noChangeArrowheads="1"/>
          </p:cNvSpPr>
          <p:nvPr>
            <p:ph type="title"/>
          </p:nvPr>
        </p:nvSpPr>
        <p:spPr>
          <a:xfrm>
            <a:off x="609600" y="457200"/>
            <a:ext cx="7924800" cy="563563"/>
          </a:xfrm>
        </p:spPr>
        <p:txBody>
          <a:bodyPr/>
          <a:lstStyle/>
          <a:p>
            <a:pPr eaLnBrk="1" hangingPunct="1">
              <a:defRPr/>
            </a:pPr>
            <a:r>
              <a:rPr lang="en-US" altLang="zh-CN" dirty="0" smtClean="0">
                <a:ea typeface="宋体" charset="-122"/>
              </a:rPr>
              <a:t>Clustering Algorithm</a:t>
            </a:r>
            <a:endParaRPr lang="en-US" altLang="zh-CN" dirty="0" smtClean="0">
              <a:solidFill>
                <a:schemeClr val="accent1"/>
              </a:solidFill>
              <a:ea typeface="宋体" pitchFamily="2" charset="-122"/>
            </a:endParaRPr>
          </a:p>
        </p:txBody>
      </p:sp>
      <p:sp>
        <p:nvSpPr>
          <p:cNvPr id="1029" name="Rectangle 2"/>
          <p:cNvSpPr>
            <a:spLocks noChangeArrowheads="1"/>
          </p:cNvSpPr>
          <p:nvPr/>
        </p:nvSpPr>
        <p:spPr bwMode="auto">
          <a:xfrm>
            <a:off x="0" y="0"/>
            <a:ext cx="9144000" cy="0"/>
          </a:xfrm>
          <a:prstGeom prst="rect">
            <a:avLst/>
          </a:prstGeom>
          <a:noFill/>
          <a:ln w="9525">
            <a:noFill/>
            <a:miter lim="800000"/>
            <a:headEnd/>
            <a:tailEnd/>
          </a:ln>
          <a:effectLst>
            <a:prstShdw prst="shdw12">
              <a:schemeClr val="bg2">
                <a:alpha val="50000"/>
              </a:schemeClr>
            </a:prstShdw>
          </a:effectLst>
        </p:spPr>
        <p:txBody>
          <a:bodyPr wrap="none" anchor="ctr">
            <a:spAutoFit/>
          </a:bodyPr>
          <a:lstStyle/>
          <a:p>
            <a:endParaRPr lang="zh-CN" altLang="en-US">
              <a:ea typeface="宋体" charset="-122"/>
            </a:endParaRPr>
          </a:p>
        </p:txBody>
      </p:sp>
      <p:sp>
        <p:nvSpPr>
          <p:cNvPr id="3" name="Rectangle 2"/>
          <p:cNvSpPr/>
          <p:nvPr/>
        </p:nvSpPr>
        <p:spPr>
          <a:xfrm>
            <a:off x="402265" y="1341046"/>
            <a:ext cx="8759456" cy="707886"/>
          </a:xfrm>
          <a:prstGeom prst="rect">
            <a:avLst/>
          </a:prstGeom>
        </p:spPr>
        <p:txBody>
          <a:bodyPr wrap="square">
            <a:spAutoFit/>
          </a:bodyPr>
          <a:lstStyle/>
          <a:p>
            <a:pPr lvl="1"/>
            <a:r>
              <a:rPr lang="en-US" sz="2000" dirty="0">
                <a:latin typeface="Times New Roman" panose="02020603050405020304" pitchFamily="18" charset="0"/>
                <a:cs typeface="Times New Roman" panose="02020603050405020304" pitchFamily="18" charset="0"/>
              </a:rPr>
              <a:t>We take the p values for testing the hypotheses of no correlation between attributes into account. </a:t>
            </a:r>
          </a:p>
        </p:txBody>
      </p:sp>
      <p:pic>
        <p:nvPicPr>
          <p:cNvPr id="11" name="Picture 10"/>
          <p:cNvPicPr>
            <a:picLocks noChangeAspect="1"/>
          </p:cNvPicPr>
          <p:nvPr/>
        </p:nvPicPr>
        <p:blipFill rotWithShape="1">
          <a:blip r:embed="rId7"/>
          <a:srcRect t="1" r="7671" b="2804"/>
          <a:stretch/>
        </p:blipFill>
        <p:spPr>
          <a:xfrm>
            <a:off x="1963016" y="2018806"/>
            <a:ext cx="5294168" cy="990600"/>
          </a:xfrm>
          <a:prstGeom prst="rect">
            <a:avLst/>
          </a:prstGeom>
        </p:spPr>
      </p:pic>
      <p:sp>
        <p:nvSpPr>
          <p:cNvPr id="5" name="Rectangle 4"/>
          <p:cNvSpPr/>
          <p:nvPr/>
        </p:nvSpPr>
        <p:spPr>
          <a:xfrm>
            <a:off x="884772" y="3719064"/>
            <a:ext cx="3922869" cy="369332"/>
          </a:xfrm>
          <a:prstGeom prst="rect">
            <a:avLst/>
          </a:prstGeom>
        </p:spPr>
        <p:txBody>
          <a:bodyPr wrap="none">
            <a:spAutoFit/>
          </a:bodyPr>
          <a:lstStyle/>
          <a:p>
            <a:pPr>
              <a:spcAft>
                <a:spcPts val="1200"/>
              </a:spcAft>
            </a:pPr>
            <a:r>
              <a:rPr lang="en-US" dirty="0" smtClean="0">
                <a:latin typeface="Times New Roman" panose="02020603050405020304" pitchFamily="18" charset="0"/>
                <a:cs typeface="Times New Roman" panose="02020603050405020304" pitchFamily="18" charset="0"/>
              </a:rPr>
              <a:t>a. </a:t>
            </a:r>
            <a:r>
              <a:rPr lang="en-US" dirty="0" smtClean="0">
                <a:latin typeface="Times New Roman" panose="02020603050405020304" pitchFamily="18" charset="0"/>
                <a:cs typeface="Times New Roman" panose="02020603050405020304" pitchFamily="18" charset="0"/>
              </a:rPr>
              <a:t>Intra-couple </a:t>
            </a:r>
            <a:r>
              <a:rPr lang="en-US" dirty="0">
                <a:latin typeface="Times New Roman" panose="02020603050405020304" pitchFamily="18" charset="0"/>
                <a:cs typeface="Times New Roman" panose="02020603050405020304" pitchFamily="18" charset="0"/>
              </a:rPr>
              <a:t>relationship presentation</a:t>
            </a:r>
          </a:p>
        </p:txBody>
      </p:sp>
      <p:pic>
        <p:nvPicPr>
          <p:cNvPr id="13" name="Picture 12"/>
          <p:cNvPicPr>
            <a:picLocks noChangeAspect="1"/>
          </p:cNvPicPr>
          <p:nvPr/>
        </p:nvPicPr>
        <p:blipFill rotWithShape="1">
          <a:blip r:embed="rId8"/>
          <a:srcRect r="9099"/>
          <a:stretch/>
        </p:blipFill>
        <p:spPr>
          <a:xfrm>
            <a:off x="1676400" y="4265145"/>
            <a:ext cx="4995863" cy="1543050"/>
          </a:xfrm>
          <a:prstGeom prst="rect">
            <a:avLst/>
          </a:prstGeom>
        </p:spPr>
      </p:pic>
      <p:pic>
        <p:nvPicPr>
          <p:cNvPr id="14" name="Picture 13"/>
          <p:cNvPicPr>
            <a:picLocks noChangeAspect="1"/>
          </p:cNvPicPr>
          <p:nvPr/>
        </p:nvPicPr>
        <p:blipFill rotWithShape="1">
          <a:blip r:embed="rId9"/>
          <a:srcRect t="3873" b="5882"/>
          <a:stretch/>
        </p:blipFill>
        <p:spPr>
          <a:xfrm>
            <a:off x="2824522" y="5984944"/>
            <a:ext cx="3001658" cy="53340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6411467"/>
      </p:ext>
    </p:extLst>
  </p:cSld>
  <p:clrMapOvr>
    <a:masterClrMapping/>
  </p:clrMapOvr>
  <mc:AlternateContent xmlns:mc="http://schemas.openxmlformats.org/markup-compatibility/2006">
    <mc:Choice xmlns:p14="http://schemas.microsoft.com/office/powerpoint/2010/main" Requires="p14">
      <p:transition spd="slow" p14:dur="2000" advTm="73058"/>
    </mc:Choice>
    <mc:Fallback>
      <p:transition spd="slow" advTm="7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221TGp_sky_light">
  <a:themeElements>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fontScheme name="221TGp_sky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1TGp_sky_light 1">
        <a:dk1>
          <a:srgbClr val="000000"/>
        </a:dk1>
        <a:lt1>
          <a:srgbClr val="FFFFFF"/>
        </a:lt1>
        <a:dk2>
          <a:srgbClr val="501A82"/>
        </a:dk2>
        <a:lt2>
          <a:srgbClr val="969696"/>
        </a:lt2>
        <a:accent1>
          <a:srgbClr val="117AC1"/>
        </a:accent1>
        <a:accent2>
          <a:srgbClr val="38B890"/>
        </a:accent2>
        <a:accent3>
          <a:srgbClr val="FFFFFF"/>
        </a:accent3>
        <a:accent4>
          <a:srgbClr val="000000"/>
        </a:accent4>
        <a:accent5>
          <a:srgbClr val="AABEDD"/>
        </a:accent5>
        <a:accent6>
          <a:srgbClr val="32A682"/>
        </a:accent6>
        <a:hlink>
          <a:srgbClr val="D17FB6"/>
        </a:hlink>
        <a:folHlink>
          <a:srgbClr val="E3981D"/>
        </a:folHlink>
      </a:clrScheme>
      <a:clrMap bg1="lt1" tx1="dk1" bg2="lt2" tx2="dk2" accent1="accent1" accent2="accent2" accent3="accent3" accent4="accent4" accent5="accent5" accent6="accent6" hlink="hlink" folHlink="folHlink"/>
    </a:extraClrScheme>
    <a:extraClrScheme>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clrMap bg1="lt1" tx1="dk1" bg2="lt2" tx2="dk2" accent1="accent1" accent2="accent2" accent3="accent3" accent4="accent4" accent5="accent5" accent6="accent6" hlink="hlink" folHlink="folHlink"/>
    </a:extraClrScheme>
    <a:extraClrScheme>
      <a:clrScheme name="221TGp_sky_light 3">
        <a:dk1>
          <a:srgbClr val="000000"/>
        </a:dk1>
        <a:lt1>
          <a:srgbClr val="FFFFFF"/>
        </a:lt1>
        <a:dk2>
          <a:srgbClr val="186894"/>
        </a:dk2>
        <a:lt2>
          <a:srgbClr val="969696"/>
        </a:lt2>
        <a:accent1>
          <a:srgbClr val="2AA08A"/>
        </a:accent1>
        <a:accent2>
          <a:srgbClr val="9C88E6"/>
        </a:accent2>
        <a:accent3>
          <a:srgbClr val="FFFFFF"/>
        </a:accent3>
        <a:accent4>
          <a:srgbClr val="000000"/>
        </a:accent4>
        <a:accent5>
          <a:srgbClr val="ACCDC4"/>
        </a:accent5>
        <a:accent6>
          <a:srgbClr val="8D7BD0"/>
        </a:accent6>
        <a:hlink>
          <a:srgbClr val="7D96D3"/>
        </a:hlink>
        <a:folHlink>
          <a:srgbClr val="DEDB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7446</TotalTime>
  <Words>650</Words>
  <Application>Microsoft Office PowerPoint</Application>
  <PresentationFormat>On-screen Show (4:3)</PresentationFormat>
  <Paragraphs>103</Paragraphs>
  <Slides>19</Slides>
  <Notes>19</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宋体</vt:lpstr>
      <vt:lpstr>Arial</vt:lpstr>
      <vt:lpstr>Calibri</vt:lpstr>
      <vt:lpstr>Times New Roman</vt:lpstr>
      <vt:lpstr>Verdana</vt:lpstr>
      <vt:lpstr>Wingdings</vt:lpstr>
      <vt:lpstr>221TGp_sky_light</vt:lpstr>
      <vt:lpstr>A Coupled User Clustering Algorithm for Web-based Learning Systems</vt:lpstr>
      <vt:lpstr>Contents</vt:lpstr>
      <vt:lpstr>Introduction</vt:lpstr>
      <vt:lpstr>Introduction</vt:lpstr>
      <vt:lpstr>Clustering Model</vt:lpstr>
      <vt:lpstr>Clustering Algorithm</vt:lpstr>
      <vt:lpstr>Clustering Algorithm</vt:lpstr>
      <vt:lpstr>Clustering Algorithm</vt:lpstr>
      <vt:lpstr>Clustering Algorithm</vt:lpstr>
      <vt:lpstr>Clustering Algorithm</vt:lpstr>
      <vt:lpstr>Clustering Algorithm</vt:lpstr>
      <vt:lpstr>Clustering Algorithm</vt:lpstr>
      <vt:lpstr>Experiments and Evaluation</vt:lpstr>
      <vt:lpstr>Experiments and Evaluation</vt:lpstr>
      <vt:lpstr>Experiments and Evaluation</vt:lpstr>
      <vt:lpstr>Experiments and Evaluation</vt:lpstr>
      <vt:lpstr>Experiments and Evaluation</vt:lpstr>
      <vt:lpstr>Conclusion</vt:lpstr>
      <vt:lpstr>PowerPoint Presentation</vt:lpstr>
    </vt:vector>
  </TitlesOfParts>
  <Company>Guilddesign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Sung Ha, Park</dc:creator>
  <cp:lastModifiedBy>Zhang, Bella</cp:lastModifiedBy>
  <cp:revision>279</cp:revision>
  <dcterms:created xsi:type="dcterms:W3CDTF">2005-02-25T08:08:48Z</dcterms:created>
  <dcterms:modified xsi:type="dcterms:W3CDTF">2016-07-02T19:22:33Z</dcterms:modified>
</cp:coreProperties>
</file>