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2.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719" r:id="rId2"/>
  </p:sldMasterIdLst>
  <p:notesMasterIdLst>
    <p:notesMasterId r:id="rId25"/>
  </p:notesMasterIdLst>
  <p:handoutMasterIdLst>
    <p:handoutMasterId r:id="rId26"/>
  </p:handoutMasterIdLst>
  <p:sldIdLst>
    <p:sldId id="2640" r:id="rId3"/>
    <p:sldId id="2480" r:id="rId4"/>
    <p:sldId id="2536" r:id="rId5"/>
    <p:sldId id="2537" r:id="rId6"/>
    <p:sldId id="2613" r:id="rId7"/>
    <p:sldId id="2632" r:id="rId8"/>
    <p:sldId id="2629" r:id="rId9"/>
    <p:sldId id="2638" r:id="rId10"/>
    <p:sldId id="2628" r:id="rId11"/>
    <p:sldId id="2616" r:id="rId12"/>
    <p:sldId id="2617" r:id="rId13"/>
    <p:sldId id="2618" r:id="rId14"/>
    <p:sldId id="2630" r:id="rId15"/>
    <p:sldId id="2619" r:id="rId16"/>
    <p:sldId id="2631" r:id="rId17"/>
    <p:sldId id="2624" r:id="rId18"/>
    <p:sldId id="2633" r:id="rId19"/>
    <p:sldId id="2625" r:id="rId20"/>
    <p:sldId id="2639" r:id="rId21"/>
    <p:sldId id="2623" r:id="rId22"/>
    <p:sldId id="2636" r:id="rId23"/>
    <p:sldId id="2637" r:id="rId24"/>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itchFamily="1"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 charset="0"/>
        <a:ea typeface="+mn-ea"/>
        <a:cs typeface="+mn-cs"/>
      </a:defRPr>
    </a:lvl5pPr>
    <a:lvl6pPr marL="2286000" algn="l" defTabSz="457200" rtl="0" eaLnBrk="1" latinLnBrk="0" hangingPunct="1">
      <a:defRPr sz="2400" kern="1200">
        <a:solidFill>
          <a:schemeClr val="tx1"/>
        </a:solidFill>
        <a:latin typeface="Times New Roman" pitchFamily="1" charset="0"/>
        <a:ea typeface="+mn-ea"/>
        <a:cs typeface="+mn-cs"/>
      </a:defRPr>
    </a:lvl6pPr>
    <a:lvl7pPr marL="2743200" algn="l" defTabSz="457200" rtl="0" eaLnBrk="1" latinLnBrk="0" hangingPunct="1">
      <a:defRPr sz="2400" kern="1200">
        <a:solidFill>
          <a:schemeClr val="tx1"/>
        </a:solidFill>
        <a:latin typeface="Times New Roman" pitchFamily="1" charset="0"/>
        <a:ea typeface="+mn-ea"/>
        <a:cs typeface="+mn-cs"/>
      </a:defRPr>
    </a:lvl7pPr>
    <a:lvl8pPr marL="3200400" algn="l" defTabSz="457200" rtl="0" eaLnBrk="1" latinLnBrk="0" hangingPunct="1">
      <a:defRPr sz="2400" kern="1200">
        <a:solidFill>
          <a:schemeClr val="tx1"/>
        </a:solidFill>
        <a:latin typeface="Times New Roman" pitchFamily="1" charset="0"/>
        <a:ea typeface="+mn-ea"/>
        <a:cs typeface="+mn-cs"/>
      </a:defRPr>
    </a:lvl8pPr>
    <a:lvl9pPr marL="3657600" algn="l" defTabSz="457200" rtl="0" eaLnBrk="1" latinLnBrk="0" hangingPunct="1">
      <a:defRPr sz="2400" kern="1200">
        <a:solidFill>
          <a:schemeClr val="tx1"/>
        </a:solidFill>
        <a:latin typeface="Times New Roman" pitchFamily="1"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en Koedinger" initials="KK" lastIdx="38" clrIdx="0"/>
  <p:cmAuthor id="1" name="Ken Koedinger" initials="" lastIdx="2" clrIdx="1"/>
</p:cmAuthorLst>
</file>

<file path=ppt/presProps.xml><?xml version="1.0" encoding="utf-8"?>
<p:presentationPr xmlns:a="http://schemas.openxmlformats.org/drawingml/2006/main" xmlns:r="http://schemas.openxmlformats.org/officeDocument/2006/relationships" xmlns:p="http://schemas.openxmlformats.org/presentationml/2006/main">
  <p:prnPr clrMode="bw"/>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FFB1"/>
    <a:srgbClr val="FFFFB3"/>
    <a:srgbClr val="B1AFFF"/>
    <a:srgbClr val="FFFEF0"/>
    <a:srgbClr val="FFFEF3"/>
    <a:srgbClr val="6971CE"/>
    <a:srgbClr val="000066"/>
    <a:srgbClr val="0000CC"/>
    <a:srgbClr val="FF5C41"/>
    <a:srgbClr val="FF29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9093" autoAdjust="0"/>
    <p:restoredTop sz="95682" autoAdjust="0"/>
  </p:normalViewPr>
  <p:slideViewPr>
    <p:cSldViewPr snapToGrid="0">
      <p:cViewPr>
        <p:scale>
          <a:sx n="135" d="100"/>
          <a:sy n="135" d="100"/>
        </p:scale>
        <p:origin x="-1536" y="-608"/>
      </p:cViewPr>
      <p:guideLst>
        <p:guide orient="horz" pos="2160"/>
        <p:guide pos="2880"/>
      </p:guideLst>
    </p:cSldViewPr>
  </p:slideViewPr>
  <p:outlineViewPr>
    <p:cViewPr>
      <p:scale>
        <a:sx n="33" d="100"/>
        <a:sy n="33" d="100"/>
      </p:scale>
      <p:origin x="0" y="108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p:scale>
          <a:sx n="100" d="100"/>
          <a:sy n="100" d="100"/>
        </p:scale>
        <p:origin x="-1200"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notesMaster" Target="notesMasters/notesMaster1.xml"/><Relationship Id="rId26" Type="http://schemas.openxmlformats.org/officeDocument/2006/relationships/handoutMaster" Target="handoutMasters/handoutMaster1.xml"/><Relationship Id="rId27" Type="http://schemas.openxmlformats.org/officeDocument/2006/relationships/printerSettings" Target="printerSettings/printerSettings1.bin"/><Relationship Id="rId28" Type="http://schemas.openxmlformats.org/officeDocument/2006/relationships/commentAuthors" Target="commentAuthors.xml"/><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Ken:Proposals:Science%20of%20Learning:Technology:Datashop%20datasests:Assistment%20Data:Assistments-SymDFA09-12:DFA-combined08-12-studentrollup-v03.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Macintosh%20HD:Ken:Proposals:Science%20of%20Learning:Technology:Datashop%20datasests:Assistment%20Data:Assistments-SymDFA09-12:DFA-combined08-12-studentrollup-v03.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sz="2400">
                <a:latin typeface="Times New Roman"/>
                <a:cs typeface="Times New Roman"/>
              </a:defRPr>
            </a:pPr>
            <a:r>
              <a:rPr lang="en-US" sz="2400" dirty="0">
                <a:latin typeface="Times New Roman"/>
                <a:cs typeface="Times New Roman"/>
              </a:rPr>
              <a:t>Transfer of Composition Skill</a:t>
            </a:r>
          </a:p>
        </c:rich>
      </c:tx>
      <c:layout>
        <c:manualLayout>
          <c:xMode val="edge"/>
          <c:yMode val="edge"/>
          <c:x val="0.256659456653268"/>
          <c:y val="0.00175374368179886"/>
        </c:manualLayout>
      </c:layout>
      <c:overlay val="0"/>
    </c:title>
    <c:autoTitleDeleted val="0"/>
    <c:plotArea>
      <c:layout>
        <c:manualLayout>
          <c:layoutTarget val="inner"/>
          <c:xMode val="edge"/>
          <c:yMode val="edge"/>
          <c:x val="0.152582552322523"/>
          <c:y val="0.108860384387435"/>
          <c:w val="0.765068550964054"/>
          <c:h val="0.716909660485988"/>
        </c:manualLayout>
      </c:layout>
      <c:barChart>
        <c:barDir val="col"/>
        <c:grouping val="clustered"/>
        <c:varyColors val="0"/>
        <c:ser>
          <c:idx val="0"/>
          <c:order val="0"/>
          <c:tx>
            <c:strRef>
              <c:f>Sheet2!$H$21</c:f>
              <c:strCache>
                <c:ptCount val="1"/>
                <c:pt idx="0">
                  <c:v>1_step story</c:v>
                </c:pt>
              </c:strCache>
            </c:strRef>
          </c:tx>
          <c:spPr>
            <a:solidFill>
              <a:schemeClr val="bg1"/>
            </a:solidFill>
            <a:ln w="19050">
              <a:solidFill>
                <a:srgbClr val="FF0000"/>
              </a:solidFill>
            </a:ln>
          </c:spPr>
          <c:invertIfNegative val="0"/>
          <c:errBars>
            <c:errBarType val="both"/>
            <c:errValType val="cust"/>
            <c:noEndCap val="0"/>
            <c:plus>
              <c:numRef>
                <c:f>Sheet2!$O$51:$T$51</c:f>
                <c:numCache>
                  <c:formatCode>General</c:formatCode>
                  <c:ptCount val="6"/>
                  <c:pt idx="0">
                    <c:v>0.015281265455869</c:v>
                  </c:pt>
                  <c:pt idx="1">
                    <c:v>0.0609657436512192</c:v>
                  </c:pt>
                  <c:pt idx="2">
                    <c:v>0.033331036982855</c:v>
                  </c:pt>
                  <c:pt idx="3">
                    <c:v>0.0402614651736579</c:v>
                  </c:pt>
                  <c:pt idx="4">
                    <c:v>0.0337052473312878</c:v>
                  </c:pt>
                  <c:pt idx="5">
                    <c:v>0.0538650922389638</c:v>
                  </c:pt>
                </c:numCache>
              </c:numRef>
            </c:plus>
            <c:minus>
              <c:numRef>
                <c:f>Sheet2!$O$51:$T$51</c:f>
                <c:numCache>
                  <c:formatCode>General</c:formatCode>
                  <c:ptCount val="6"/>
                  <c:pt idx="0">
                    <c:v>0.015281265455869</c:v>
                  </c:pt>
                  <c:pt idx="1">
                    <c:v>0.0609657436512192</c:v>
                  </c:pt>
                  <c:pt idx="2">
                    <c:v>0.033331036982855</c:v>
                  </c:pt>
                  <c:pt idx="3">
                    <c:v>0.0402614651736579</c:v>
                  </c:pt>
                  <c:pt idx="4">
                    <c:v>0.0337052473312878</c:v>
                  </c:pt>
                  <c:pt idx="5">
                    <c:v>0.0538650922389638</c:v>
                  </c:pt>
                </c:numCache>
              </c:numRef>
            </c:minus>
          </c:errBars>
          <c:cat>
            <c:numRef>
              <c:f>Sheet2!$I$20:$N$20</c:f>
              <c:numCache>
                <c:formatCode>General</c:formatCode>
                <c:ptCount val="6"/>
                <c:pt idx="0">
                  <c:v>0.0</c:v>
                </c:pt>
                <c:pt idx="1">
                  <c:v>0.2</c:v>
                </c:pt>
                <c:pt idx="2">
                  <c:v>0.4</c:v>
                </c:pt>
                <c:pt idx="3">
                  <c:v>0.6</c:v>
                </c:pt>
                <c:pt idx="4">
                  <c:v>0.8</c:v>
                </c:pt>
                <c:pt idx="5">
                  <c:v>1.0</c:v>
                </c:pt>
              </c:numCache>
            </c:numRef>
          </c:cat>
          <c:val>
            <c:numRef>
              <c:f>Sheet2!$I$21:$N$21</c:f>
              <c:numCache>
                <c:formatCode>General</c:formatCode>
                <c:ptCount val="6"/>
                <c:pt idx="0">
                  <c:v>0.0317460317142857</c:v>
                </c:pt>
                <c:pt idx="1">
                  <c:v>0.181818181772727</c:v>
                </c:pt>
                <c:pt idx="2">
                  <c:v>0.184397163042553</c:v>
                </c:pt>
                <c:pt idx="3">
                  <c:v>0.338624338555556</c:v>
                </c:pt>
                <c:pt idx="4">
                  <c:v>0.449838187699029</c:v>
                </c:pt>
                <c:pt idx="5">
                  <c:v>0.431372549</c:v>
                </c:pt>
              </c:numCache>
            </c:numRef>
          </c:val>
        </c:ser>
        <c:ser>
          <c:idx val="1"/>
          <c:order val="1"/>
          <c:tx>
            <c:strRef>
              <c:f>Sheet2!$H$22</c:f>
              <c:strCache>
                <c:ptCount val="1"/>
                <c:pt idx="0">
                  <c:v>substitution</c:v>
                </c:pt>
              </c:strCache>
            </c:strRef>
          </c:tx>
          <c:spPr>
            <a:solidFill>
              <a:srgbClr val="3366FF"/>
            </a:solidFill>
            <a:ln w="6350">
              <a:noFill/>
            </a:ln>
          </c:spPr>
          <c:invertIfNegative val="0"/>
          <c:errBars>
            <c:errBarType val="both"/>
            <c:errValType val="cust"/>
            <c:noEndCap val="0"/>
            <c:plus>
              <c:numRef>
                <c:f>Sheet2!$O$52:$T$52</c:f>
                <c:numCache>
                  <c:formatCode>General</c:formatCode>
                  <c:ptCount val="6"/>
                  <c:pt idx="0">
                    <c:v>0.0</c:v>
                  </c:pt>
                  <c:pt idx="1">
                    <c:v>0.0389299181362639</c:v>
                  </c:pt>
                  <c:pt idx="2">
                    <c:v>0.0517173375905378</c:v>
                  </c:pt>
                  <c:pt idx="3">
                    <c:v>0.040147191468204</c:v>
                  </c:pt>
                  <c:pt idx="4">
                    <c:v>0.031211504509372</c:v>
                  </c:pt>
                  <c:pt idx="5">
                    <c:v>0.0356126813709112</c:v>
                  </c:pt>
                </c:numCache>
              </c:numRef>
            </c:plus>
            <c:minus>
              <c:numRef>
                <c:f>Sheet2!$O$52:$T$52</c:f>
                <c:numCache>
                  <c:formatCode>General</c:formatCode>
                  <c:ptCount val="6"/>
                  <c:pt idx="0">
                    <c:v>0.0</c:v>
                  </c:pt>
                  <c:pt idx="1">
                    <c:v>0.0389299181362639</c:v>
                  </c:pt>
                  <c:pt idx="2">
                    <c:v>0.0517173375905378</c:v>
                  </c:pt>
                  <c:pt idx="3">
                    <c:v>0.040147191468204</c:v>
                  </c:pt>
                  <c:pt idx="4">
                    <c:v>0.031211504509372</c:v>
                  </c:pt>
                  <c:pt idx="5">
                    <c:v>0.0356126813709112</c:v>
                  </c:pt>
                </c:numCache>
              </c:numRef>
            </c:minus>
          </c:errBars>
          <c:cat>
            <c:numRef>
              <c:f>Sheet2!$I$20:$N$20</c:f>
              <c:numCache>
                <c:formatCode>General</c:formatCode>
                <c:ptCount val="6"/>
                <c:pt idx="0">
                  <c:v>0.0</c:v>
                </c:pt>
                <c:pt idx="1">
                  <c:v>0.2</c:v>
                </c:pt>
                <c:pt idx="2">
                  <c:v>0.4</c:v>
                </c:pt>
                <c:pt idx="3">
                  <c:v>0.6</c:v>
                </c:pt>
                <c:pt idx="4">
                  <c:v>0.8</c:v>
                </c:pt>
                <c:pt idx="5">
                  <c:v>1.0</c:v>
                </c:pt>
              </c:numCache>
            </c:numRef>
          </c:cat>
          <c:val>
            <c:numRef>
              <c:f>Sheet2!$I$22:$N$22</c:f>
              <c:numCache>
                <c:formatCode>General</c:formatCode>
                <c:ptCount val="6"/>
                <c:pt idx="0">
                  <c:v>0.0</c:v>
                </c:pt>
                <c:pt idx="1">
                  <c:v>0.0888888888333333</c:v>
                </c:pt>
                <c:pt idx="2">
                  <c:v>0.236559139677419</c:v>
                </c:pt>
                <c:pt idx="3">
                  <c:v>0.40740740737037</c:v>
                </c:pt>
                <c:pt idx="4">
                  <c:v>0.515669515709402</c:v>
                </c:pt>
                <c:pt idx="5">
                  <c:v>0.521072796931034</c:v>
                </c:pt>
              </c:numCache>
            </c:numRef>
          </c:val>
        </c:ser>
        <c:dLbls>
          <c:showLegendKey val="0"/>
          <c:showVal val="0"/>
          <c:showCatName val="0"/>
          <c:showSerName val="0"/>
          <c:showPercent val="0"/>
          <c:showBubbleSize val="0"/>
        </c:dLbls>
        <c:gapWidth val="150"/>
        <c:axId val="-2062726376"/>
        <c:axId val="-2062720344"/>
      </c:barChart>
      <c:catAx>
        <c:axId val="-2062726376"/>
        <c:scaling>
          <c:orientation val="minMax"/>
        </c:scaling>
        <c:delete val="0"/>
        <c:axPos val="b"/>
        <c:title>
          <c:tx>
            <c:rich>
              <a:bodyPr/>
              <a:lstStyle/>
              <a:p>
                <a:pPr>
                  <a:defRPr sz="2000">
                    <a:latin typeface="Times New Roman"/>
                    <a:cs typeface="Times New Roman"/>
                  </a:defRPr>
                </a:pPr>
                <a:r>
                  <a:rPr lang="en-US" sz="2000">
                    <a:latin typeface="Times New Roman"/>
                    <a:cs typeface="Times New Roman"/>
                  </a:rPr>
                  <a:t>Pre-test</a:t>
                </a:r>
                <a:r>
                  <a:rPr lang="en-US" sz="2000" baseline="0">
                    <a:latin typeface="Times New Roman"/>
                    <a:cs typeface="Times New Roman"/>
                  </a:rPr>
                  <a:t> proportion correct</a:t>
                </a:r>
                <a:endParaRPr lang="en-US" sz="2000">
                  <a:latin typeface="Times New Roman"/>
                  <a:cs typeface="Times New Roman"/>
                </a:endParaRPr>
              </a:p>
            </c:rich>
          </c:tx>
          <c:layout/>
          <c:overlay val="0"/>
        </c:title>
        <c:numFmt formatCode="General" sourceLinked="1"/>
        <c:majorTickMark val="out"/>
        <c:minorTickMark val="none"/>
        <c:tickLblPos val="nextTo"/>
        <c:txPr>
          <a:bodyPr/>
          <a:lstStyle/>
          <a:p>
            <a:pPr>
              <a:defRPr sz="1600"/>
            </a:pPr>
            <a:endParaRPr lang="en-US"/>
          </a:p>
        </c:txPr>
        <c:crossAx val="-2062720344"/>
        <c:crosses val="autoZero"/>
        <c:auto val="1"/>
        <c:lblAlgn val="ctr"/>
        <c:lblOffset val="100"/>
        <c:noMultiLvlLbl val="1"/>
      </c:catAx>
      <c:valAx>
        <c:axId val="-2062720344"/>
        <c:scaling>
          <c:orientation val="minMax"/>
        </c:scaling>
        <c:delete val="0"/>
        <c:axPos val="l"/>
        <c:majorGridlines/>
        <c:title>
          <c:tx>
            <c:rich>
              <a:bodyPr rot="-5400000" vert="horz"/>
              <a:lstStyle/>
              <a:p>
                <a:pPr>
                  <a:defRPr sz="2000">
                    <a:latin typeface="Times New Roman"/>
                    <a:cs typeface="Times New Roman"/>
                  </a:defRPr>
                </a:pPr>
                <a:r>
                  <a:rPr lang="en-US" sz="2000">
                    <a:latin typeface="Times New Roman"/>
                    <a:cs typeface="Times New Roman"/>
                  </a:rPr>
                  <a:t>2_step</a:t>
                </a:r>
                <a:r>
                  <a:rPr lang="en-US" sz="2000" baseline="0">
                    <a:latin typeface="Times New Roman"/>
                    <a:cs typeface="Times New Roman"/>
                  </a:rPr>
                  <a:t> story transfer post-test</a:t>
                </a:r>
                <a:endParaRPr lang="en-US" sz="2000">
                  <a:latin typeface="Times New Roman"/>
                  <a:cs typeface="Times New Roman"/>
                </a:endParaRPr>
              </a:p>
            </c:rich>
          </c:tx>
          <c:layout>
            <c:manualLayout>
              <c:xMode val="edge"/>
              <c:yMode val="edge"/>
              <c:x val="0.0238427334054487"/>
              <c:y val="0.120416410789362"/>
            </c:manualLayout>
          </c:layout>
          <c:overlay val="0"/>
        </c:title>
        <c:numFmt formatCode="General" sourceLinked="1"/>
        <c:majorTickMark val="out"/>
        <c:minorTickMark val="none"/>
        <c:tickLblPos val="nextTo"/>
        <c:txPr>
          <a:bodyPr/>
          <a:lstStyle/>
          <a:p>
            <a:pPr>
              <a:defRPr sz="1600"/>
            </a:pPr>
            <a:endParaRPr lang="en-US"/>
          </a:p>
        </c:txPr>
        <c:crossAx val="-2062726376"/>
        <c:crosses val="autoZero"/>
        <c:crossBetween val="between"/>
      </c:valAx>
    </c:plotArea>
    <c:legend>
      <c:legendPos val="r"/>
      <c:layout>
        <c:manualLayout>
          <c:xMode val="edge"/>
          <c:yMode val="edge"/>
          <c:x val="0.154881513380339"/>
          <c:y val="0.122851575416883"/>
          <c:w val="0.253429964075934"/>
          <c:h val="0.205593320421371"/>
        </c:manualLayout>
      </c:layout>
      <c:overlay val="0"/>
      <c:spPr>
        <a:solidFill>
          <a:schemeClr val="bg1"/>
        </a:solidFill>
      </c:spPr>
      <c:txPr>
        <a:bodyPr/>
        <a:lstStyle/>
        <a:p>
          <a:pPr>
            <a:defRPr sz="1800"/>
          </a:pPr>
          <a:endParaRPr lang="en-US"/>
        </a:p>
      </c:txPr>
    </c:legend>
    <c:plotVisOnly val="1"/>
    <c:dispBlanksAs val="gap"/>
    <c:showDLblsOverMax val="0"/>
  </c:chart>
  <c:txPr>
    <a:bodyPr/>
    <a:lstStyle/>
    <a:p>
      <a:pPr>
        <a:defRPr sz="14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dirty="0"/>
              <a:t>Substitution Transfer for Prepared Students</a:t>
            </a:r>
          </a:p>
        </c:rich>
      </c:tx>
      <c:layout>
        <c:manualLayout>
          <c:xMode val="edge"/>
          <c:yMode val="edge"/>
          <c:x val="0.261923281549266"/>
          <c:y val="0.0"/>
        </c:manualLayout>
      </c:layout>
      <c:overlay val="0"/>
    </c:title>
    <c:autoTitleDeleted val="0"/>
    <c:plotArea>
      <c:layout>
        <c:manualLayout>
          <c:layoutTarget val="inner"/>
          <c:xMode val="edge"/>
          <c:yMode val="edge"/>
          <c:x val="0.149046783003476"/>
          <c:y val="0.139424485568464"/>
          <c:w val="0.84371834432858"/>
          <c:h val="0.606533561276314"/>
        </c:manualLayout>
      </c:layout>
      <c:barChart>
        <c:barDir val="col"/>
        <c:grouping val="clustered"/>
        <c:varyColors val="0"/>
        <c:ser>
          <c:idx val="0"/>
          <c:order val="0"/>
          <c:tx>
            <c:strRef>
              <c:f>Sheet2!$I$89</c:f>
              <c:strCache>
                <c:ptCount val="1"/>
                <c:pt idx="0">
                  <c:v>1_step story</c:v>
                </c:pt>
              </c:strCache>
            </c:strRef>
          </c:tx>
          <c:spPr>
            <a:solidFill>
              <a:schemeClr val="bg1"/>
            </a:solidFill>
            <a:ln w="19050">
              <a:solidFill>
                <a:srgbClr val="FF0000"/>
              </a:solidFill>
            </a:ln>
          </c:spPr>
          <c:invertIfNegative val="0"/>
          <c:errBars>
            <c:errBarType val="both"/>
            <c:errValType val="cust"/>
            <c:noEndCap val="0"/>
            <c:plus>
              <c:numRef>
                <c:f>Sheet2!$J$110:$L$110</c:f>
                <c:numCache>
                  <c:formatCode>General</c:formatCode>
                  <c:ptCount val="3"/>
                  <c:pt idx="0">
                    <c:v>0.0468694523344382</c:v>
                  </c:pt>
                  <c:pt idx="1">
                    <c:v>0.0359249061819481</c:v>
                  </c:pt>
                  <c:pt idx="2">
                    <c:v>0.0375572955106427</c:v>
                  </c:pt>
                </c:numCache>
              </c:numRef>
            </c:plus>
            <c:minus>
              <c:numRef>
                <c:f>Sheet2!$J$110:$L$110</c:f>
                <c:numCache>
                  <c:formatCode>General</c:formatCode>
                  <c:ptCount val="3"/>
                  <c:pt idx="0">
                    <c:v>0.0468694523344382</c:v>
                  </c:pt>
                  <c:pt idx="1">
                    <c:v>0.0359249061819481</c:v>
                  </c:pt>
                  <c:pt idx="2">
                    <c:v>0.0375572955106427</c:v>
                  </c:pt>
                </c:numCache>
              </c:numRef>
            </c:minus>
          </c:errBars>
          <c:cat>
            <c:strRef>
              <c:f>Sheet2!$J$88:$L$88</c:f>
              <c:strCache>
                <c:ptCount val="3"/>
                <c:pt idx="0">
                  <c:v>No Comp Effect (2 problems)</c:v>
                </c:pt>
                <c:pt idx="1">
                  <c:v>Comp No Parens (3 problems)</c:v>
                </c:pt>
                <c:pt idx="2">
                  <c:v>Comp Parens     (3 problems)</c:v>
                </c:pt>
              </c:strCache>
            </c:strRef>
          </c:cat>
          <c:val>
            <c:numRef>
              <c:f>Sheet2!$J$89:$L$89</c:f>
              <c:numCache>
                <c:formatCode>General</c:formatCode>
                <c:ptCount val="3"/>
                <c:pt idx="0">
                  <c:v>0.830769230769231</c:v>
                </c:pt>
                <c:pt idx="1">
                  <c:v>0.318181818181818</c:v>
                </c:pt>
                <c:pt idx="2">
                  <c:v>0.49025974025974</c:v>
                </c:pt>
              </c:numCache>
            </c:numRef>
          </c:val>
        </c:ser>
        <c:ser>
          <c:idx val="1"/>
          <c:order val="1"/>
          <c:tx>
            <c:strRef>
              <c:f>Sheet2!$I$90</c:f>
              <c:strCache>
                <c:ptCount val="1"/>
                <c:pt idx="0">
                  <c:v>substitution</c:v>
                </c:pt>
              </c:strCache>
            </c:strRef>
          </c:tx>
          <c:spPr>
            <a:solidFill>
              <a:srgbClr val="3366FF"/>
            </a:solidFill>
          </c:spPr>
          <c:invertIfNegative val="0"/>
          <c:errBars>
            <c:errBarType val="both"/>
            <c:errValType val="cust"/>
            <c:noEndCap val="0"/>
            <c:plus>
              <c:numRef>
                <c:f>Sheet2!$J$111:$L$111</c:f>
                <c:numCache>
                  <c:formatCode>General</c:formatCode>
                  <c:ptCount val="3"/>
                  <c:pt idx="0">
                    <c:v>0.0422086145568851</c:v>
                  </c:pt>
                  <c:pt idx="1">
                    <c:v>0.0313760766332675</c:v>
                  </c:pt>
                  <c:pt idx="2">
                    <c:v>0.0311284634514624</c:v>
                  </c:pt>
                </c:numCache>
              </c:numRef>
            </c:plus>
            <c:minus>
              <c:numRef>
                <c:f>Sheet2!$J$111:$L$111</c:f>
                <c:numCache>
                  <c:formatCode>General</c:formatCode>
                  <c:ptCount val="3"/>
                  <c:pt idx="0">
                    <c:v>0.0422086145568851</c:v>
                  </c:pt>
                  <c:pt idx="1">
                    <c:v>0.0313760766332675</c:v>
                  </c:pt>
                  <c:pt idx="2">
                    <c:v>0.0311284634514624</c:v>
                  </c:pt>
                </c:numCache>
              </c:numRef>
            </c:minus>
          </c:errBars>
          <c:cat>
            <c:strRef>
              <c:f>Sheet2!$J$88:$L$88</c:f>
              <c:strCache>
                <c:ptCount val="3"/>
                <c:pt idx="0">
                  <c:v>No Comp Effect (2 problems)</c:v>
                </c:pt>
                <c:pt idx="1">
                  <c:v>Comp No Parens (3 problems)</c:v>
                </c:pt>
                <c:pt idx="2">
                  <c:v>Comp Parens     (3 problems)</c:v>
                </c:pt>
              </c:strCache>
            </c:strRef>
          </c:cat>
          <c:val>
            <c:numRef>
              <c:f>Sheet2!$J$90:$L$90</c:f>
              <c:numCache>
                <c:formatCode>General</c:formatCode>
                <c:ptCount val="3"/>
                <c:pt idx="0">
                  <c:v>0.813953488372093</c:v>
                </c:pt>
                <c:pt idx="1">
                  <c:v>0.389705882352941</c:v>
                </c:pt>
                <c:pt idx="2">
                  <c:v>0.607843137254902</c:v>
                </c:pt>
              </c:numCache>
            </c:numRef>
          </c:val>
        </c:ser>
        <c:dLbls>
          <c:showLegendKey val="0"/>
          <c:showVal val="0"/>
          <c:showCatName val="0"/>
          <c:showSerName val="0"/>
          <c:showPercent val="0"/>
          <c:showBubbleSize val="0"/>
        </c:dLbls>
        <c:gapWidth val="150"/>
        <c:axId val="-2061909160"/>
        <c:axId val="-2062023352"/>
      </c:barChart>
      <c:catAx>
        <c:axId val="-2061909160"/>
        <c:scaling>
          <c:orientation val="minMax"/>
        </c:scaling>
        <c:delete val="0"/>
        <c:axPos val="b"/>
        <c:title>
          <c:tx>
            <c:rich>
              <a:bodyPr/>
              <a:lstStyle/>
              <a:p>
                <a:pPr>
                  <a:defRPr sz="2000">
                    <a:latin typeface="Times New Roman"/>
                    <a:cs typeface="Times New Roman"/>
                  </a:defRPr>
                </a:pPr>
                <a:r>
                  <a:rPr lang="en-US" sz="2000">
                    <a:latin typeface="Times New Roman"/>
                    <a:cs typeface="Times New Roman"/>
                  </a:rPr>
                  <a:t>Post-test Problem Type</a:t>
                </a:r>
              </a:p>
            </c:rich>
          </c:tx>
          <c:layout/>
          <c:overlay val="0"/>
        </c:title>
        <c:majorTickMark val="out"/>
        <c:minorTickMark val="none"/>
        <c:tickLblPos val="nextTo"/>
        <c:txPr>
          <a:bodyPr/>
          <a:lstStyle/>
          <a:p>
            <a:pPr>
              <a:defRPr sz="1700">
                <a:latin typeface="Times New Roman"/>
                <a:cs typeface="Times New Roman"/>
              </a:defRPr>
            </a:pPr>
            <a:endParaRPr lang="en-US"/>
          </a:p>
        </c:txPr>
        <c:crossAx val="-2062023352"/>
        <c:crosses val="autoZero"/>
        <c:auto val="1"/>
        <c:lblAlgn val="ctr"/>
        <c:lblOffset val="100"/>
        <c:noMultiLvlLbl val="0"/>
      </c:catAx>
      <c:valAx>
        <c:axId val="-2062023352"/>
        <c:scaling>
          <c:orientation val="minMax"/>
        </c:scaling>
        <c:delete val="0"/>
        <c:axPos val="l"/>
        <c:majorGridlines/>
        <c:title>
          <c:tx>
            <c:rich>
              <a:bodyPr rot="-5400000" vert="horz"/>
              <a:lstStyle/>
              <a:p>
                <a:pPr>
                  <a:defRPr sz="2000">
                    <a:latin typeface="Times New Roman"/>
                    <a:cs typeface="Times New Roman"/>
                  </a:defRPr>
                </a:pPr>
                <a:r>
                  <a:rPr lang="en-US" sz="2000">
                    <a:latin typeface="Times New Roman"/>
                    <a:cs typeface="Times New Roman"/>
                  </a:rPr>
                  <a:t>Proportion correct</a:t>
                </a:r>
              </a:p>
            </c:rich>
          </c:tx>
          <c:layout>
            <c:manualLayout>
              <c:xMode val="edge"/>
              <c:yMode val="edge"/>
              <c:x val="2.2345179825495E-5"/>
              <c:y val="0.225317643535446"/>
            </c:manualLayout>
          </c:layout>
          <c:overlay val="0"/>
        </c:title>
        <c:numFmt formatCode="General" sourceLinked="1"/>
        <c:majorTickMark val="out"/>
        <c:minorTickMark val="none"/>
        <c:tickLblPos val="nextTo"/>
        <c:crossAx val="-2061909160"/>
        <c:crosses val="autoZero"/>
        <c:crossBetween val="between"/>
      </c:valAx>
    </c:plotArea>
    <c:legend>
      <c:legendPos val="r"/>
      <c:layout>
        <c:manualLayout>
          <c:xMode val="edge"/>
          <c:yMode val="edge"/>
          <c:x val="0.486254344896077"/>
          <c:y val="0.174867040193668"/>
          <c:w val="0.239025147194439"/>
          <c:h val="0.173247313974818"/>
        </c:manualLayout>
      </c:layout>
      <c:overlay val="0"/>
      <c:spPr>
        <a:solidFill>
          <a:schemeClr val="bg1"/>
        </a:solidFill>
      </c:spPr>
      <c:txPr>
        <a:bodyPr/>
        <a:lstStyle/>
        <a:p>
          <a:pPr>
            <a:defRPr>
              <a:latin typeface="Times New Roman"/>
              <a:cs typeface="Times New Roman"/>
            </a:defRPr>
          </a:pPr>
          <a:endParaRPr lang="en-US"/>
        </a:p>
      </c:txPr>
    </c:legend>
    <c:plotVisOnly val="1"/>
    <c:dispBlanksAs val="gap"/>
    <c:showDLblsOverMax val="0"/>
  </c:chart>
  <c:txPr>
    <a:bodyPr/>
    <a:lstStyle/>
    <a:p>
      <a:pPr>
        <a:defRPr sz="16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968402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14400" y="4343400"/>
            <a:ext cx="5029200" cy="4114800"/>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6387" name="Rectangle 3"/>
          <p:cNvSpPr>
            <a:spLocks noGrp="1" noRot="1" noChangeAspect="1" noChangeArrowheads="1" noTextEdit="1"/>
          </p:cNvSpPr>
          <p:nvPr>
            <p:ph type="sldImg" idx="2"/>
          </p:nvPr>
        </p:nvSpPr>
        <p:spPr bwMode="auto">
          <a:xfrm>
            <a:off x="1149350" y="692150"/>
            <a:ext cx="4559300" cy="3416300"/>
          </a:xfrm>
          <a:prstGeom prst="rect">
            <a:avLst/>
          </a:prstGeom>
          <a:noFill/>
          <a:ln w="12700">
            <a:solidFill>
              <a:schemeClr val="tx1"/>
            </a:solidFill>
            <a:miter lim="800000"/>
            <a:headEnd/>
            <a:tailEnd/>
          </a:ln>
        </p:spPr>
      </p:sp>
    </p:spTree>
    <p:extLst>
      <p:ext uri="{BB962C8B-B14F-4D97-AF65-F5344CB8AC3E}">
        <p14:creationId xmlns:p14="http://schemas.microsoft.com/office/powerpoint/2010/main" val="46199318"/>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919751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Figure 1. The benefit of substitution practice for symbolizing 2_step story problems is present for the 82% of students with some incoming competence in 1_step story symbolization (at least 40% correct).</a:t>
            </a:r>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06C44B0E-0FD4-3D4E-9222-1177AFB2A846}" type="slidenum">
              <a:rPr lang="en-US" smtClean="0"/>
              <a:t>16</a:t>
            </a:fld>
            <a:endParaRPr lang="en-US"/>
          </a:p>
        </p:txBody>
      </p:sp>
    </p:spTree>
    <p:extLst>
      <p:ext uri="{BB962C8B-B14F-4D97-AF65-F5344CB8AC3E}">
        <p14:creationId xmlns:p14="http://schemas.microsoft.com/office/powerpoint/2010/main" val="5741507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Table 3</a:t>
            </a:r>
            <a:r>
              <a:rPr lang="en-US" sz="1200" kern="1200" dirty="0" smtClean="0">
                <a:solidFill>
                  <a:schemeClr val="tx1"/>
                </a:solidFill>
                <a:effectLst/>
                <a:latin typeface="+mn-lt"/>
                <a:ea typeface="+mn-ea"/>
                <a:cs typeface="+mn-cs"/>
              </a:rPr>
              <a:t>. Composition effects are found for all but the bottom two problems and the size of the effect is correlated with the amount of transfer of substitution.</a:t>
            </a:r>
          </a:p>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06C44B0E-0FD4-3D4E-9222-1177AFB2A846}" type="slidenum">
              <a:rPr lang="en-US" smtClean="0"/>
              <a:t>17</a:t>
            </a:fld>
            <a:endParaRPr lang="en-US"/>
          </a:p>
        </p:txBody>
      </p:sp>
    </p:spTree>
    <p:extLst>
      <p:ext uri="{BB962C8B-B14F-4D97-AF65-F5344CB8AC3E}">
        <p14:creationId xmlns:p14="http://schemas.microsoft.com/office/powerpoint/2010/main" val="25036014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Figure 2. Transfer is limited to the problems that show a composition effect in task difficulty comparisons.</a:t>
            </a:r>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06C44B0E-0FD4-3D4E-9222-1177AFB2A846}" type="slidenum">
              <a:rPr lang="en-US" smtClean="0"/>
              <a:t>18</a:t>
            </a:fld>
            <a:endParaRPr lang="en-US"/>
          </a:p>
        </p:txBody>
      </p:sp>
    </p:spTree>
    <p:extLst>
      <p:ext uri="{BB962C8B-B14F-4D97-AF65-F5344CB8AC3E}">
        <p14:creationId xmlns:p14="http://schemas.microsoft.com/office/powerpoint/2010/main" val="23101127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Table 3. Knowledge component learning </a:t>
            </a:r>
            <a:r>
              <a:rPr lang="en-US" sz="1200" b="0" i="0" u="none" strike="noStrike" kern="1200" baseline="0" smtClean="0">
                <a:solidFill>
                  <a:schemeClr val="tx1"/>
                </a:solidFill>
                <a:latin typeface="+mn-lt"/>
                <a:ea typeface="+mn-ea"/>
                <a:cs typeface="+mn-cs"/>
              </a:rPr>
              <a:t>curve model comparison</a:t>
            </a:r>
            <a:r>
              <a:rPr lang="en-US" sz="1200" b="0" i="0" u="none" strike="noStrike" kern="1200" baseline="0" dirty="0" smtClean="0">
                <a:solidFill>
                  <a:schemeClr val="tx1"/>
                </a:solidFill>
                <a:latin typeface="+mn-lt"/>
                <a:ea typeface="+mn-ea"/>
                <a:cs typeface="+mn-cs"/>
              </a:rPr>
              <a:t>.</a:t>
            </a:r>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06C44B0E-0FD4-3D4E-9222-1177AFB2A846}" type="slidenum">
              <a:rPr lang="en-US" smtClean="0"/>
              <a:t>20</a:t>
            </a:fld>
            <a:endParaRPr lang="en-US"/>
          </a:p>
        </p:txBody>
      </p:sp>
    </p:spTree>
    <p:extLst>
      <p:ext uri="{BB962C8B-B14F-4D97-AF65-F5344CB8AC3E}">
        <p14:creationId xmlns:p14="http://schemas.microsoft.com/office/powerpoint/2010/main" val="12402331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919751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p:cNvSpPr>
          <p:nvPr>
            <p:ph type="sldImg"/>
          </p:nvPr>
        </p:nvSpPr>
        <p:spPr bwMode="auto">
          <a:xfrm>
            <a:off x="1150938" y="692150"/>
            <a:ext cx="4556125" cy="3416300"/>
          </a:xfrm>
          <a:prstGeom prst="rect">
            <a:avLst/>
          </a:prstGeom>
          <a:solidFill>
            <a:srgbClr val="FFFFFF"/>
          </a:solidFill>
          <a:ln>
            <a:solidFill>
              <a:srgbClr val="000000"/>
            </a:solidFill>
            <a:miter lim="800000"/>
            <a:headEnd/>
            <a:tailEnd/>
          </a:ln>
        </p:spPr>
      </p:sp>
      <p:sp>
        <p:nvSpPr>
          <p:cNvPr id="10240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r>
              <a:rPr lang="en-US" dirty="0" smtClean="0"/>
              <a:t>My talk will combine</a:t>
            </a:r>
            <a:r>
              <a:rPr lang="en-US" baseline="0" dirty="0" smtClean="0"/>
              <a:t> elements from education disciplines (math </a:t>
            </a:r>
            <a:r>
              <a:rPr lang="en-US" baseline="0" dirty="0" err="1" smtClean="0"/>
              <a:t>ed</a:t>
            </a:r>
            <a:r>
              <a:rPr lang="en-US" baseline="0" dirty="0" smtClean="0"/>
              <a:t>, </a:t>
            </a:r>
            <a:r>
              <a:rPr lang="en-US" baseline="0" dirty="0" err="1" smtClean="0"/>
              <a:t>pyschometrics</a:t>
            </a:r>
            <a:r>
              <a:rPr lang="en-US" baseline="0" dirty="0" smtClean="0"/>
              <a:t>), as well as cognitive psychology and computer science.  Like fusion cuisine.</a:t>
            </a:r>
          </a:p>
          <a:p>
            <a:r>
              <a:rPr lang="en-US" baseline="0" dirty="0" smtClean="0"/>
              <a:t>You may prefer authentic food -- your own discipline -- but I hope to help you develop a taste, if you don’t have one already, for interdisciplinary fusion.</a:t>
            </a: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a:xfrm>
            <a:off x="1143000" y="685800"/>
            <a:ext cx="4572000" cy="3429000"/>
          </a:xfrm>
          <a:solidFill>
            <a:srgbClr val="FFFFFF"/>
          </a:solidFill>
          <a:ln/>
        </p:spPr>
      </p:sp>
      <p:sp>
        <p:nvSpPr>
          <p:cNvPr id="21507" name="Rectangle 3"/>
          <p:cNvSpPr>
            <a:spLocks noGrp="1" noChangeArrowheads="1"/>
          </p:cNvSpPr>
          <p:nvPr>
            <p:ph type="body" idx="1"/>
          </p:nvPr>
        </p:nvSpPr>
        <p:spPr>
          <a:noFill/>
          <a:ln>
            <a:solidFill>
              <a:srgbClr val="000000"/>
            </a:solidFill>
          </a:ln>
        </p:spPr>
        <p:txBody>
          <a:bodyPr/>
          <a:lstStyle/>
          <a:p>
            <a:r>
              <a:rPr lang="en-US" smtClean="0"/>
              <a:t>See YouTube videos</a:t>
            </a:r>
          </a:p>
          <a:p>
            <a:r>
              <a:rPr lang="en-US" smtClean="0"/>
              <a:t>Our over-estimated sense that we understand our own learning leads us astray in making educational decisions -- it yields a tendency toward the quick fix or one size fits all solution.</a:t>
            </a:r>
          </a:p>
          <a:p>
            <a:r>
              <a:rPr lang="en-US" smtClean="0"/>
              <a:t>From Clark &amp; Estes, 2006:  “The importance of CTA is based on compelling evidence that experts are not fully aware of about 70% of their own decisions and mental analysis of tasks (Clark and Elen, 2006; Feldon and Clark, 2006) and so are unable to explain them fully even when they intend to support the design of training, assessment, job aids, or work.”</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xfrm>
            <a:off x="1152525" y="692150"/>
            <a:ext cx="4554538" cy="3416300"/>
          </a:xfrm>
          <a:solidFill>
            <a:srgbClr val="FFFFFF"/>
          </a:solidFill>
          <a:ln/>
        </p:spPr>
      </p:sp>
      <p:sp>
        <p:nvSpPr>
          <p:cNvPr id="63491" name="Rectangle 3"/>
          <p:cNvSpPr>
            <a:spLocks noGrp="1" noChangeArrowheads="1"/>
          </p:cNvSpPr>
          <p:nvPr>
            <p:ph type="body" idx="1"/>
          </p:nvPr>
        </p:nvSpPr>
        <p:spPr>
          <a:xfrm>
            <a:off x="762000" y="4527550"/>
            <a:ext cx="5410200" cy="3930650"/>
          </a:xfrm>
          <a:solidFill>
            <a:srgbClr val="FFFFFF"/>
          </a:solidFill>
          <a:ln>
            <a:solidFill>
              <a:srgbClr val="000000"/>
            </a:solidFill>
          </a:ln>
        </p:spPr>
        <p:txBody>
          <a:bodyPr/>
          <a:lstStyle/>
          <a:p>
            <a:r>
              <a:rPr lang="en-US">
                <a:latin typeface="Times New Roman" pitchFamily="1" charset="0"/>
                <a:ea typeface="ＭＳ Ｐゴシック" pitchFamily="1" charset="-128"/>
                <a:cs typeface="ＭＳ Ｐゴシック" pitchFamily="1" charset="-128"/>
              </a:rPr>
              <a:t>Med school surgery </a:t>
            </a:r>
            <a:r>
              <a:rPr lang="en-US" sz="800">
                <a:latin typeface="Times New Roman" pitchFamily="1" charset="0"/>
                <a:ea typeface="ＭＳ Ｐゴシック" pitchFamily="1" charset="-128"/>
                <a:cs typeface="ＭＳ Ｐゴシック" pitchFamily="1" charset="-128"/>
              </a:rPr>
              <a:t>(Velmahos et al., 2004)</a:t>
            </a:r>
            <a:endParaRPr lang="en-US">
              <a:latin typeface="Times New Roman" pitchFamily="1" charset="0"/>
              <a:ea typeface="ＭＳ Ｐゴシック" pitchFamily="1" charset="-128"/>
              <a:cs typeface="ＭＳ Ｐゴシック" pitchFamily="1" charset="-128"/>
            </a:endParaRPr>
          </a:p>
          <a:p>
            <a:pPr lvl="1"/>
            <a:r>
              <a:rPr lang="en-US">
                <a:latin typeface="Times New Roman" pitchFamily="1" charset="0"/>
              </a:rPr>
              <a:t>Catheter placement &amp; insertion</a:t>
            </a:r>
          </a:p>
          <a:p>
            <a:pPr lvl="1"/>
            <a:r>
              <a:rPr lang="en-US">
                <a:latin typeface="Times New Roman" pitchFamily="1" charset="0"/>
              </a:rPr>
              <a:t>lecture/demonstration/practice sequence either based on CTA of 2 experts or traditional instruction</a:t>
            </a:r>
          </a:p>
          <a:p>
            <a:pPr lvl="1"/>
            <a:r>
              <a:rPr lang="en-US">
                <a:latin typeface="Times New Roman" pitchFamily="1" charset="0"/>
              </a:rPr>
              <a:t>sig greater pre to post gain</a:t>
            </a:r>
          </a:p>
          <a:p>
            <a:pPr lvl="1"/>
            <a:r>
              <a:rPr lang="en-US">
                <a:latin typeface="Times New Roman" pitchFamily="1" charset="0"/>
              </a:rPr>
              <a:t>better with patients on all 4 measures of performance (including needle insertion attempts!)</a:t>
            </a:r>
          </a:p>
          <a:p>
            <a:r>
              <a:rPr lang="en-US">
                <a:latin typeface="Times New Roman" pitchFamily="1" charset="0"/>
                <a:ea typeface="ＭＳ Ｐゴシック" pitchFamily="1" charset="-128"/>
                <a:cs typeface="ＭＳ Ｐゴシック" pitchFamily="1" charset="-128"/>
              </a:rPr>
              <a:t>Radar system troubleshooting </a:t>
            </a:r>
            <a:r>
              <a:rPr lang="en-US" sz="800">
                <a:latin typeface="Times New Roman" pitchFamily="1" charset="0"/>
                <a:ea typeface="ＭＳ Ｐゴシック" pitchFamily="1" charset="-128"/>
                <a:cs typeface="ＭＳ Ｐゴシック" pitchFamily="1" charset="-128"/>
              </a:rPr>
              <a:t>(Schaafstal et al., 2000)</a:t>
            </a:r>
            <a:r>
              <a:rPr lang="en-US">
                <a:latin typeface="Times New Roman" pitchFamily="1" charset="0"/>
                <a:ea typeface="ＭＳ Ｐゴシック" pitchFamily="1" charset="-128"/>
                <a:cs typeface="ＭＳ Ｐゴシック" pitchFamily="1" charset="-128"/>
              </a:rPr>
              <a:t> </a:t>
            </a:r>
          </a:p>
          <a:p>
            <a:pPr lvl="1"/>
            <a:r>
              <a:rPr lang="en-US">
                <a:latin typeface="Times New Roman" pitchFamily="1" charset="0"/>
              </a:rPr>
              <a:t>pre-existing course vs. new CTA-based version</a:t>
            </a:r>
          </a:p>
          <a:p>
            <a:pPr lvl="1"/>
            <a:r>
              <a:rPr lang="en-US">
                <a:latin typeface="Times New Roman" pitchFamily="1" charset="0"/>
              </a:rPr>
              <a:t>Ss in CTA-based course solved 2x malfunctions &amp; in less time</a:t>
            </a:r>
          </a:p>
          <a:p>
            <a:r>
              <a:rPr lang="en-US">
                <a:latin typeface="Times New Roman" pitchFamily="1" charset="0"/>
                <a:ea typeface="ＭＳ Ｐゴシック" pitchFamily="1" charset="-128"/>
                <a:cs typeface="ＭＳ Ｐゴシック" pitchFamily="1" charset="-128"/>
              </a:rPr>
              <a:t>Spreadsheet use (Merrill, 2002) </a:t>
            </a:r>
          </a:p>
          <a:p>
            <a:pPr lvl="1"/>
            <a:r>
              <a:rPr lang="en-US">
                <a:latin typeface="Times New Roman" pitchFamily="1" charset="0"/>
              </a:rPr>
              <a:t>CTA-based direct instruction vs. trad DI (commerical product) vs. discovery learning </a:t>
            </a:r>
          </a:p>
          <a:p>
            <a:pPr lvl="2"/>
            <a:r>
              <a:rPr lang="en-US">
                <a:latin typeface="Times New Roman" pitchFamily="1" charset="0"/>
                <a:ea typeface="ＭＳ Ｐゴシック" pitchFamily="1" charset="-128"/>
              </a:rPr>
              <a:t>CTA: strategies elicited from a spreadsheet expert</a:t>
            </a:r>
          </a:p>
          <a:p>
            <a:pPr lvl="1"/>
            <a:r>
              <a:rPr lang="en-US">
                <a:latin typeface="Times New Roman" pitchFamily="1" charset="0"/>
              </a:rPr>
              <a:t>Post-test: 89% vs. 64% vs. 34% </a:t>
            </a:r>
          </a:p>
          <a:p>
            <a:pPr lvl="1"/>
            <a:r>
              <a:rPr lang="en-US">
                <a:latin typeface="Times New Roman" pitchFamily="1" charset="0"/>
              </a:rPr>
              <a:t>Only half of the time!</a:t>
            </a:r>
          </a:p>
          <a:p>
            <a:r>
              <a:rPr lang="en-US">
                <a:latin typeface="Times New Roman" pitchFamily="1" charset="0"/>
                <a:ea typeface="ＭＳ Ｐゴシック" pitchFamily="1" charset="-128"/>
                <a:cs typeface="ＭＳ Ｐゴシック" pitchFamily="1" charset="-128"/>
              </a:rPr>
              <a:t>Lee (2004) meta-analysis: 1.7 effect size!</a:t>
            </a:r>
          </a:p>
          <a:p>
            <a:pPr lvl="1"/>
            <a:r>
              <a:rPr lang="en-US">
                <a:latin typeface="Times New Roman" pitchFamily="1" charset="0"/>
              </a:rPr>
              <a:t>7 studies with 39 comparisons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Table 1. Examples of problem variations and their solutions.</a:t>
            </a:r>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06C44B0E-0FD4-3D4E-9222-1177AFB2A846}" type="slidenum">
              <a:rPr lang="en-US" smtClean="0"/>
              <a:t>10</a:t>
            </a:fld>
            <a:endParaRPr lang="en-US"/>
          </a:p>
        </p:txBody>
      </p:sp>
    </p:spTree>
    <p:extLst>
      <p:ext uri="{BB962C8B-B14F-4D97-AF65-F5344CB8AC3E}">
        <p14:creationId xmlns:p14="http://schemas.microsoft.com/office/powerpoint/2010/main" val="37594101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Figure 1[1</a:t>
            </a:r>
            <a:r>
              <a:rPr lang="en-US" sz="1200" kern="1200" baseline="30000" dirty="0" smtClean="0">
                <a:solidFill>
                  <a:schemeClr val="tx1"/>
                </a:solidFill>
                <a:effectLst/>
                <a:latin typeface="+mn-lt"/>
                <a:ea typeface="+mn-ea"/>
                <a:cs typeface="+mn-cs"/>
              </a:rPr>
              <a:t>st</a:t>
            </a:r>
            <a:r>
              <a:rPr lang="en-US" sz="1200" kern="1200" baseline="0" dirty="0" smtClean="0">
                <a:solidFill>
                  <a:schemeClr val="tx1"/>
                </a:solidFill>
                <a:effectLst/>
                <a:latin typeface="+mn-lt"/>
                <a:ea typeface="+mn-ea"/>
                <a:cs typeface="+mn-cs"/>
              </a:rPr>
              <a:t> part]</a:t>
            </a:r>
            <a:r>
              <a:rPr lang="en-US" sz="1200" kern="1200" dirty="0" smtClean="0">
                <a:solidFill>
                  <a:schemeClr val="tx1"/>
                </a:solidFill>
                <a:effectLst/>
                <a:latin typeface="+mn-lt"/>
                <a:ea typeface="+mn-ea"/>
                <a:cs typeface="+mn-cs"/>
              </a:rPr>
              <a:t>. The goal of the current paper is to report on an extension of the original study that includes substantially more data (from 408 more students) and, more importantly, to present new analyses that address new research questions. </a:t>
            </a:r>
            <a:r>
              <a:rPr lang="en-US" dirty="0" smtClean="0">
                <a:effectLst/>
              </a:rPr>
              <a:t>[original</a:t>
            </a:r>
            <a:r>
              <a:rPr lang="en-US" baseline="0" dirty="0" smtClean="0">
                <a:effectLst/>
              </a:rPr>
              <a:t> EDM2016 paper]</a:t>
            </a:r>
            <a:endParaRPr lang="en-US" dirty="0" smtClean="0"/>
          </a:p>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06C44B0E-0FD4-3D4E-9222-1177AFB2A846}" type="slidenum">
              <a:rPr lang="en-US" smtClean="0"/>
              <a:t>11</a:t>
            </a:fld>
            <a:endParaRPr lang="en-US"/>
          </a:p>
        </p:txBody>
      </p:sp>
    </p:spTree>
    <p:extLst>
      <p:ext uri="{BB962C8B-B14F-4D97-AF65-F5344CB8AC3E}">
        <p14:creationId xmlns:p14="http://schemas.microsoft.com/office/powerpoint/2010/main" val="36165412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Figure 1[2nd</a:t>
            </a:r>
            <a:r>
              <a:rPr lang="en-US" sz="1200" kern="1200" baseline="0" dirty="0" smtClean="0">
                <a:solidFill>
                  <a:schemeClr val="tx1"/>
                </a:solidFill>
                <a:effectLst/>
                <a:latin typeface="+mn-lt"/>
                <a:ea typeface="+mn-ea"/>
                <a:cs typeface="+mn-cs"/>
              </a:rPr>
              <a:t> part]</a:t>
            </a:r>
            <a:r>
              <a:rPr lang="en-US" sz="1200" kern="1200" dirty="0" smtClean="0">
                <a:solidFill>
                  <a:schemeClr val="tx1"/>
                </a:solidFill>
                <a:effectLst/>
                <a:latin typeface="+mn-lt"/>
                <a:ea typeface="+mn-ea"/>
                <a:cs typeface="+mn-cs"/>
              </a:rPr>
              <a:t>. </a:t>
            </a:r>
            <a:r>
              <a:rPr lang="en-US" dirty="0" smtClean="0">
                <a:effectLst/>
              </a:rPr>
              <a:t>[original</a:t>
            </a:r>
            <a:r>
              <a:rPr lang="en-US" baseline="0" dirty="0" smtClean="0">
                <a:effectLst/>
              </a:rPr>
              <a:t> EDM2016 paper]</a:t>
            </a:r>
            <a:endParaRPr lang="en-US" dirty="0" smtClean="0"/>
          </a:p>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06C44B0E-0FD4-3D4E-9222-1177AFB2A846}" type="slidenum">
              <a:rPr lang="en-US" smtClean="0"/>
              <a:t>12</a:t>
            </a:fld>
            <a:endParaRPr lang="en-US"/>
          </a:p>
        </p:txBody>
      </p:sp>
    </p:spTree>
    <p:extLst>
      <p:ext uri="{BB962C8B-B14F-4D97-AF65-F5344CB8AC3E}">
        <p14:creationId xmlns:p14="http://schemas.microsoft.com/office/powerpoint/2010/main" val="29850997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Experimental design of the problem sets delivered in </a:t>
            </a:r>
            <a:r>
              <a:rPr lang="en-US" sz="1200" kern="1200" dirty="0" err="1" smtClean="0">
                <a:solidFill>
                  <a:schemeClr val="tx1"/>
                </a:solidFill>
                <a:effectLst/>
                <a:latin typeface="+mn-lt"/>
                <a:ea typeface="+mn-ea"/>
                <a:cs typeface="+mn-cs"/>
              </a:rPr>
              <a:t>ASSISTments</a:t>
            </a:r>
            <a:r>
              <a:rPr lang="en-US" sz="1200" kern="1200" dirty="0" smtClean="0">
                <a:solidFill>
                  <a:schemeClr val="tx1"/>
                </a:solidFill>
                <a:effectLst/>
                <a:latin typeface="+mn-lt"/>
                <a:ea typeface="+mn-ea"/>
                <a:cs typeface="+mn-cs"/>
              </a:rPr>
              <a:t>.</a:t>
            </a:r>
            <a:r>
              <a:rPr lang="en-US" dirty="0" smtClean="0">
                <a:effectLst/>
              </a:rPr>
              <a:t> [original</a:t>
            </a:r>
            <a:r>
              <a:rPr lang="en-US" baseline="0" dirty="0" smtClean="0">
                <a:effectLst/>
              </a:rPr>
              <a:t> EDM2016 paper]</a:t>
            </a:r>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06C44B0E-0FD4-3D4E-9222-1177AFB2A846}" type="slidenum">
              <a:rPr lang="en-US" smtClean="0"/>
              <a:t>14</a:t>
            </a:fld>
            <a:endParaRPr lang="en-US"/>
          </a:p>
        </p:txBody>
      </p:sp>
    </p:spTree>
    <p:extLst>
      <p:ext uri="{BB962C8B-B14F-4D97-AF65-F5344CB8AC3E}">
        <p14:creationId xmlns:p14="http://schemas.microsoft.com/office/powerpoint/2010/main" val="26372212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lang="en-US" dirty="0" smtClean="0"/>
              <a:t>pre-test (F(1,679) = 235.3, p &lt; 0.001), order (F(1,679) = 117.8, p &lt; 0.001), and version (F(1,679) = 19.8, p &lt; 0.001), but study year was insignificant. Significant two-way interactions were found for pre-test and condition (F(1,679) = 4.05, p &lt; 0.05), pre-test and order (F(1,679) = 18.69, p &lt; 0.001), and order and year (F(1,679) = 10.77, p &lt; 0.01). No other higher-level interactions were significant (all p &gt; 0.05). </a:t>
            </a:r>
          </a:p>
          <a:p>
            <a:endParaRPr lang="en-US" dirty="0"/>
          </a:p>
        </p:txBody>
      </p:sp>
    </p:spTree>
    <p:extLst>
      <p:ext uri="{BB962C8B-B14F-4D97-AF65-F5344CB8AC3E}">
        <p14:creationId xmlns:p14="http://schemas.microsoft.com/office/powerpoint/2010/main" val="36260520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1981200"/>
            <a:ext cx="7772400" cy="4114800"/>
          </a:xfrm>
        </p:spPr>
        <p:txBody>
          <a:bodyPr/>
          <a:lstStyle/>
          <a:p>
            <a:pPr lvl="0"/>
            <a:endParaRPr lang="en-US" noProof="0" smtClean="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pPr lvl="0"/>
            <a:endParaRPr lang="en-US" noProof="0" smtClean="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36538"/>
            <a:ext cx="8229600" cy="731821"/>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01182153"/>
      </p:ext>
    </p:extLst>
  </p:cSld>
  <p:clrMapOvr>
    <a:masterClrMapping/>
  </p:clrMapOvr>
  <p:timing>
    <p:tnLst>
      <p:par>
        <p:cTn xmlns:p14="http://schemas.microsoft.com/office/powerpoint/2010/mai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798006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slideLayout" Target="../slideLayouts/slideLayout15.xml"/><Relationship Id="rId3"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12700">
            <a:noFill/>
            <a:miter lim="800000"/>
            <a:headEnd/>
            <a:tailEnd/>
          </a:ln>
        </p:spPr>
        <p:txBody>
          <a:bodyPr vert="horz" wrap="square" lIns="90488" tIns="44450" rIns="90488" bIns="4445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extBox 2"/>
          <p:cNvSpPr txBox="1"/>
          <p:nvPr userDrawn="1"/>
        </p:nvSpPr>
        <p:spPr>
          <a:xfrm>
            <a:off x="8702869" y="6529401"/>
            <a:ext cx="628512" cy="307777"/>
          </a:xfrm>
          <a:prstGeom prst="rect">
            <a:avLst/>
          </a:prstGeom>
          <a:noFill/>
        </p:spPr>
        <p:txBody>
          <a:bodyPr wrap="square" rtlCol="0">
            <a:spAutoFit/>
          </a:bodyPr>
          <a:lstStyle/>
          <a:p>
            <a:fld id="{1B2D4370-1867-CE4B-8443-562CB701515F}" type="slidenum">
              <a:rPr lang="en-US" sz="1400" smtClean="0"/>
              <a:t>‹#›</a:t>
            </a:fld>
            <a:endParaRPr lang="en-US" sz="1400" dirty="0"/>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lvl1pPr algn="l" rtl="0" eaLnBrk="0" fontAlgn="base" hangingPunct="0">
        <a:spcBef>
          <a:spcPct val="0"/>
        </a:spcBef>
        <a:spcAft>
          <a:spcPct val="0"/>
        </a:spcAft>
        <a:defRPr sz="4000">
          <a:solidFill>
            <a:schemeClr val="tx2"/>
          </a:solidFill>
          <a:latin typeface="+mj-lt"/>
          <a:ea typeface="ＭＳ Ｐゴシック" charset="-128"/>
          <a:cs typeface="ＭＳ Ｐゴシック" charset="-128"/>
        </a:defRPr>
      </a:lvl1pPr>
      <a:lvl2pPr algn="l" rtl="0" eaLnBrk="0" fontAlgn="base" hangingPunct="0">
        <a:spcBef>
          <a:spcPct val="0"/>
        </a:spcBef>
        <a:spcAft>
          <a:spcPct val="0"/>
        </a:spcAft>
        <a:defRPr sz="4000">
          <a:solidFill>
            <a:schemeClr val="tx2"/>
          </a:solidFill>
          <a:latin typeface="Verdana" charset="0"/>
          <a:ea typeface="ＭＳ Ｐゴシック" charset="-128"/>
          <a:cs typeface="ＭＳ Ｐゴシック" charset="-128"/>
        </a:defRPr>
      </a:lvl2pPr>
      <a:lvl3pPr algn="l" rtl="0" eaLnBrk="0" fontAlgn="base" hangingPunct="0">
        <a:spcBef>
          <a:spcPct val="0"/>
        </a:spcBef>
        <a:spcAft>
          <a:spcPct val="0"/>
        </a:spcAft>
        <a:defRPr sz="4000">
          <a:solidFill>
            <a:schemeClr val="tx2"/>
          </a:solidFill>
          <a:latin typeface="Verdana" charset="0"/>
          <a:ea typeface="ＭＳ Ｐゴシック" charset="-128"/>
          <a:cs typeface="ＭＳ Ｐゴシック" charset="-128"/>
        </a:defRPr>
      </a:lvl3pPr>
      <a:lvl4pPr algn="l" rtl="0" eaLnBrk="0" fontAlgn="base" hangingPunct="0">
        <a:spcBef>
          <a:spcPct val="0"/>
        </a:spcBef>
        <a:spcAft>
          <a:spcPct val="0"/>
        </a:spcAft>
        <a:defRPr sz="4000">
          <a:solidFill>
            <a:schemeClr val="tx2"/>
          </a:solidFill>
          <a:latin typeface="Verdana" charset="0"/>
          <a:ea typeface="ＭＳ Ｐゴシック" charset="-128"/>
          <a:cs typeface="ＭＳ Ｐゴシック" charset="-128"/>
        </a:defRPr>
      </a:lvl4pPr>
      <a:lvl5pPr algn="l" rtl="0" eaLnBrk="0" fontAlgn="base" hangingPunct="0">
        <a:spcBef>
          <a:spcPct val="0"/>
        </a:spcBef>
        <a:spcAft>
          <a:spcPct val="0"/>
        </a:spcAft>
        <a:defRPr sz="4000">
          <a:solidFill>
            <a:schemeClr val="tx2"/>
          </a:solidFill>
          <a:latin typeface="Verdana" charset="0"/>
          <a:ea typeface="ＭＳ Ｐゴシック" charset="-128"/>
          <a:cs typeface="ＭＳ Ｐゴシック" charset="-128"/>
        </a:defRPr>
      </a:lvl5pPr>
      <a:lvl6pPr marL="457200" algn="l" rtl="0" eaLnBrk="0" fontAlgn="base" hangingPunct="0">
        <a:spcBef>
          <a:spcPct val="0"/>
        </a:spcBef>
        <a:spcAft>
          <a:spcPct val="0"/>
        </a:spcAft>
        <a:defRPr sz="4000">
          <a:solidFill>
            <a:schemeClr val="tx2"/>
          </a:solidFill>
          <a:latin typeface="Verdana" charset="0"/>
        </a:defRPr>
      </a:lvl6pPr>
      <a:lvl7pPr marL="914400" algn="l" rtl="0" eaLnBrk="0" fontAlgn="base" hangingPunct="0">
        <a:spcBef>
          <a:spcPct val="0"/>
        </a:spcBef>
        <a:spcAft>
          <a:spcPct val="0"/>
        </a:spcAft>
        <a:defRPr sz="4000">
          <a:solidFill>
            <a:schemeClr val="tx2"/>
          </a:solidFill>
          <a:latin typeface="Verdana" charset="0"/>
        </a:defRPr>
      </a:lvl7pPr>
      <a:lvl8pPr marL="1371600" algn="l" rtl="0" eaLnBrk="0" fontAlgn="base" hangingPunct="0">
        <a:spcBef>
          <a:spcPct val="0"/>
        </a:spcBef>
        <a:spcAft>
          <a:spcPct val="0"/>
        </a:spcAft>
        <a:defRPr sz="4000">
          <a:solidFill>
            <a:schemeClr val="tx2"/>
          </a:solidFill>
          <a:latin typeface="Verdana" charset="0"/>
        </a:defRPr>
      </a:lvl8pPr>
      <a:lvl9pPr marL="1828800" algn="l" rtl="0" eaLnBrk="0" fontAlgn="base" hangingPunct="0">
        <a:spcBef>
          <a:spcPct val="0"/>
        </a:spcBef>
        <a:spcAft>
          <a:spcPct val="0"/>
        </a:spcAft>
        <a:defRPr sz="4000">
          <a:solidFill>
            <a:schemeClr val="tx2"/>
          </a:solidFill>
          <a:latin typeface="Verdana" charset="0"/>
        </a:defRPr>
      </a:lvl9pPr>
    </p:titleStyle>
    <p:bodyStyle>
      <a:lvl1pPr marL="342900" indent="-342900" algn="l" rtl="0" eaLnBrk="0" fontAlgn="base" hangingPunct="0">
        <a:spcBef>
          <a:spcPct val="20000"/>
        </a:spcBef>
        <a:spcAft>
          <a:spcPct val="0"/>
        </a:spcAft>
        <a:buSzPct val="100000"/>
        <a:buChar char="•"/>
        <a:defRPr sz="28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SzPct val="100000"/>
        <a:buChar char="–"/>
        <a:defRPr sz="2400">
          <a:solidFill>
            <a:schemeClr val="tx1"/>
          </a:solidFill>
          <a:latin typeface="+mn-lt"/>
          <a:ea typeface="ＭＳ Ｐゴシック" charset="-128"/>
        </a:defRPr>
      </a:lvl2pPr>
      <a:lvl3pPr marL="1143000" indent="-228600" algn="l" rtl="0" eaLnBrk="0" fontAlgn="base" hangingPunct="0">
        <a:spcBef>
          <a:spcPct val="20000"/>
        </a:spcBef>
        <a:spcAft>
          <a:spcPct val="0"/>
        </a:spcAft>
        <a:buSzPct val="100000"/>
        <a:buChar char="•"/>
        <a:defRPr sz="2000">
          <a:solidFill>
            <a:schemeClr val="tx1"/>
          </a:solidFill>
          <a:latin typeface="+mn-lt"/>
          <a:ea typeface="ＭＳ Ｐゴシック" charset="-128"/>
        </a:defRPr>
      </a:lvl3pPr>
      <a:lvl4pPr marL="1600200" indent="-228600" algn="l" rtl="0" eaLnBrk="0" fontAlgn="base" hangingPunct="0">
        <a:spcBef>
          <a:spcPct val="20000"/>
        </a:spcBef>
        <a:spcAft>
          <a:spcPct val="0"/>
        </a:spcAft>
        <a:buSzPct val="100000"/>
        <a:buChar char="–"/>
        <a:defRPr>
          <a:solidFill>
            <a:schemeClr val="tx1"/>
          </a:solidFill>
          <a:latin typeface="+mn-lt"/>
          <a:ea typeface="ＭＳ Ｐゴシック" charset="-128"/>
        </a:defRPr>
      </a:lvl4pPr>
      <a:lvl5pPr marL="2057400" indent="-228600" algn="l" rtl="0" eaLnBrk="0" fontAlgn="base" hangingPunct="0">
        <a:spcBef>
          <a:spcPct val="20000"/>
        </a:spcBef>
        <a:spcAft>
          <a:spcPct val="0"/>
        </a:spcAft>
        <a:buSzPct val="100000"/>
        <a:buChar char="•"/>
        <a:defRPr>
          <a:solidFill>
            <a:schemeClr val="tx1"/>
          </a:solidFill>
          <a:latin typeface="+mn-lt"/>
          <a:ea typeface="ＭＳ Ｐゴシック" charset="-128"/>
        </a:defRPr>
      </a:lvl5pPr>
      <a:lvl6pPr marL="2514600" indent="-228600" algn="l" rtl="0" eaLnBrk="0" fontAlgn="base" hangingPunct="0">
        <a:spcBef>
          <a:spcPct val="20000"/>
        </a:spcBef>
        <a:spcAft>
          <a:spcPct val="0"/>
        </a:spcAft>
        <a:buSzPct val="100000"/>
        <a:buChar char="•"/>
        <a:defRPr>
          <a:solidFill>
            <a:schemeClr val="tx1"/>
          </a:solidFill>
          <a:latin typeface="+mn-lt"/>
          <a:ea typeface="ＭＳ Ｐゴシック" charset="-128"/>
        </a:defRPr>
      </a:lvl6pPr>
      <a:lvl7pPr marL="2971800" indent="-228600" algn="l" rtl="0" eaLnBrk="0" fontAlgn="base" hangingPunct="0">
        <a:spcBef>
          <a:spcPct val="20000"/>
        </a:spcBef>
        <a:spcAft>
          <a:spcPct val="0"/>
        </a:spcAft>
        <a:buSzPct val="100000"/>
        <a:buChar char="•"/>
        <a:defRPr>
          <a:solidFill>
            <a:schemeClr val="tx1"/>
          </a:solidFill>
          <a:latin typeface="+mn-lt"/>
          <a:ea typeface="ＭＳ Ｐゴシック" charset="-128"/>
        </a:defRPr>
      </a:lvl7pPr>
      <a:lvl8pPr marL="3429000" indent="-228600" algn="l" rtl="0" eaLnBrk="0" fontAlgn="base" hangingPunct="0">
        <a:spcBef>
          <a:spcPct val="20000"/>
        </a:spcBef>
        <a:spcAft>
          <a:spcPct val="0"/>
        </a:spcAft>
        <a:buSzPct val="100000"/>
        <a:buChar char="•"/>
        <a:defRPr>
          <a:solidFill>
            <a:schemeClr val="tx1"/>
          </a:solidFill>
          <a:latin typeface="+mn-lt"/>
          <a:ea typeface="ＭＳ Ｐゴシック" charset="-128"/>
        </a:defRPr>
      </a:lvl8pPr>
      <a:lvl9pPr marL="3886200" indent="-228600" algn="l" rtl="0" eaLnBrk="0" fontAlgn="base" hangingPunct="0">
        <a:spcBef>
          <a:spcPct val="20000"/>
        </a:spcBef>
        <a:spcAft>
          <a:spcPct val="0"/>
        </a:spcAft>
        <a:buSzPct val="100000"/>
        <a:buChar char="•"/>
        <a:defRPr>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741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Times" charset="0"/>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Times"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Times" charset="0"/>
              </a:defRPr>
            </a:lvl1pPr>
          </a:lstStyle>
          <a:p>
            <a:pPr>
              <a:defRPr/>
            </a:pPr>
            <a:fld id="{BB8D31DB-3121-494D-A57E-22612AAA7A61}" type="slidenum">
              <a:rPr lang="en-US"/>
              <a:pPr>
                <a:defRPr/>
              </a:pPr>
              <a:t>‹#›</a:t>
            </a:fld>
            <a:endParaRPr lang="en-US"/>
          </a:p>
        </p:txBody>
      </p:sp>
    </p:spTree>
    <p:extLst>
      <p:ext uri="{BB962C8B-B14F-4D97-AF65-F5344CB8AC3E}">
        <p14:creationId xmlns:p14="http://schemas.microsoft.com/office/powerpoint/2010/main" val="3843265519"/>
      </p:ext>
    </p:extLst>
  </p:cSld>
  <p:clrMap bg1="lt1" tx1="dk1" bg2="lt2" tx2="dk2" accent1="accent1" accent2="accent2" accent3="accent3" accent4="accent4" accent5="accent5" accent6="accent6" hlink="hlink" folHlink="folHlink"/>
  <p:sldLayoutIdLst>
    <p:sldLayoutId id="2147483722" r:id="rId1"/>
    <p:sldLayoutId id="2147483723" r:id="rId2"/>
  </p:sldLayoutIdLst>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imes" charset="0"/>
        </a:defRPr>
      </a:lvl6pPr>
      <a:lvl7pPr marL="914400" algn="ctr" rtl="0" fontAlgn="base">
        <a:spcBef>
          <a:spcPct val="0"/>
        </a:spcBef>
        <a:spcAft>
          <a:spcPct val="0"/>
        </a:spcAft>
        <a:defRPr sz="4400">
          <a:solidFill>
            <a:schemeClr val="tx2"/>
          </a:solidFill>
          <a:latin typeface="Times" charset="0"/>
        </a:defRPr>
      </a:lvl7pPr>
      <a:lvl8pPr marL="1371600" algn="ctr" rtl="0" fontAlgn="base">
        <a:spcBef>
          <a:spcPct val="0"/>
        </a:spcBef>
        <a:spcAft>
          <a:spcPct val="0"/>
        </a:spcAft>
        <a:defRPr sz="4400">
          <a:solidFill>
            <a:schemeClr val="tx2"/>
          </a:solidFill>
          <a:latin typeface="Times" charset="0"/>
        </a:defRPr>
      </a:lvl8pPr>
      <a:lvl9pPr marL="1828800" algn="ctr" rtl="0" fontAlgn="base">
        <a:spcBef>
          <a:spcPct val="0"/>
        </a:spcBef>
        <a:spcAft>
          <a:spcPct val="0"/>
        </a:spcAft>
        <a:defRPr sz="4400">
          <a:solidFill>
            <a:schemeClr val="tx2"/>
          </a:solidFill>
          <a:latin typeface="Times"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6.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0.xml"/><Relationship Id="rId3" Type="http://schemas.openxmlformats.org/officeDocument/2006/relationships/chart" Target="../charts/char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2.xml"/><Relationship Id="rId3" Type="http://schemas.openxmlformats.org/officeDocument/2006/relationships/chart" Target="../charts/char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image" Target="../media/image2.jpeg"/><Relationship Id="rId1" Type="http://schemas.openxmlformats.org/officeDocument/2006/relationships/tags" Target="../tags/tag1.xml"/><Relationship Id="rId2"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12890"/>
            <a:ext cx="7772400" cy="987778"/>
          </a:xfrm>
        </p:spPr>
        <p:txBody>
          <a:bodyPr/>
          <a:lstStyle/>
          <a:p>
            <a:r>
              <a:rPr lang="en-US" sz="3200" dirty="0" smtClean="0"/>
              <a:t>Pre-Assessment questions</a:t>
            </a:r>
            <a:br>
              <a:rPr lang="en-US" sz="3200" dirty="0" smtClean="0"/>
            </a:br>
            <a:r>
              <a:rPr lang="en-US" sz="3200" b="1" dirty="0" err="1" smtClean="0"/>
              <a:t>tiny.cc</a:t>
            </a:r>
            <a:r>
              <a:rPr lang="en-US" sz="3200" b="1" dirty="0" smtClean="0"/>
              <a:t>/</a:t>
            </a:r>
            <a:r>
              <a:rPr lang="en-US" sz="3200" b="1" dirty="0" err="1" smtClean="0"/>
              <a:t>kenpre</a:t>
            </a:r>
            <a:endParaRPr lang="en-US" sz="3200" dirty="0"/>
          </a:p>
        </p:txBody>
      </p:sp>
      <p:sp>
        <p:nvSpPr>
          <p:cNvPr id="3" name="Content Placeholder 2"/>
          <p:cNvSpPr>
            <a:spLocks noGrp="1"/>
          </p:cNvSpPr>
          <p:nvPr>
            <p:ph idx="1"/>
          </p:nvPr>
        </p:nvSpPr>
        <p:spPr>
          <a:xfrm>
            <a:off x="666986" y="1081850"/>
            <a:ext cx="7772400" cy="5437481"/>
          </a:xfrm>
        </p:spPr>
        <p:txBody>
          <a:bodyPr/>
          <a:lstStyle/>
          <a:p>
            <a:r>
              <a:rPr lang="en-US" sz="1400" dirty="0" smtClean="0"/>
              <a:t>Cognitive Task Analysis leads to improved course design because</a:t>
            </a:r>
          </a:p>
          <a:p>
            <a:pPr lvl="1"/>
            <a:r>
              <a:rPr lang="en-US" sz="1000" dirty="0" smtClean="0"/>
              <a:t>Such analysis helps instructions identify better ways to support learning of the content they know so well</a:t>
            </a:r>
          </a:p>
          <a:p>
            <a:pPr lvl="1"/>
            <a:r>
              <a:rPr lang="en-US" sz="1000" dirty="0" smtClean="0"/>
              <a:t>“Expert blind spot” leaves holes in what </a:t>
            </a:r>
            <a:r>
              <a:rPr lang="en-US" sz="1000" dirty="0"/>
              <a:t>instructions know </a:t>
            </a:r>
            <a:r>
              <a:rPr lang="en-US" sz="1000" dirty="0" smtClean="0"/>
              <a:t>about learner difficulties and how to design to address them</a:t>
            </a:r>
          </a:p>
          <a:p>
            <a:pPr lvl="1"/>
            <a:r>
              <a:rPr lang="en-US" sz="1000" dirty="0" smtClean="0"/>
              <a:t>As much as 70% of the expertise instructors want students to learn is outside of instructors’ conscious awareness</a:t>
            </a:r>
          </a:p>
          <a:p>
            <a:r>
              <a:rPr lang="en-US" sz="1400" dirty="0" smtClean="0"/>
              <a:t>Junior high school students have difficulty in “symbolizing”, that is, in translating a story </a:t>
            </a:r>
            <a:r>
              <a:rPr lang="en-US" sz="1400" dirty="0"/>
              <a:t>problem (e.g., “Anne is 800 meters from home &amp; walking 40 meters per minute </a:t>
            </a:r>
            <a:r>
              <a:rPr lang="is-IS" sz="1400" dirty="0"/>
              <a:t>…”)</a:t>
            </a:r>
            <a:r>
              <a:rPr lang="en-US" sz="1400" dirty="0" smtClean="0"/>
              <a:t> to a symbolic algebraic </a:t>
            </a:r>
            <a:r>
              <a:rPr lang="en-US" sz="1400" dirty="0"/>
              <a:t>expression </a:t>
            </a:r>
            <a:r>
              <a:rPr lang="en-US" sz="1400" dirty="0" smtClean="0"/>
              <a:t>(</a:t>
            </a:r>
            <a:r>
              <a:rPr lang="en-US" sz="1400" dirty="0"/>
              <a:t>e.g., “800-40x”) </a:t>
            </a:r>
            <a:r>
              <a:rPr lang="en-US" sz="1400" dirty="0" smtClean="0"/>
              <a:t>primarily because</a:t>
            </a:r>
          </a:p>
          <a:p>
            <a:pPr lvl="1"/>
            <a:r>
              <a:rPr lang="en-US" sz="1200" dirty="0" smtClean="0"/>
              <a:t>It is hard to understand the mathematical structure expressed in the story problem</a:t>
            </a:r>
            <a:endParaRPr lang="en-US" sz="1200" dirty="0"/>
          </a:p>
          <a:p>
            <a:pPr lvl="1"/>
            <a:r>
              <a:rPr lang="en-US" sz="1200" dirty="0" smtClean="0"/>
              <a:t>It is hard to express an understood mathematical structure in algebraic symbols</a:t>
            </a:r>
            <a:endParaRPr lang="en-US" sz="1200" dirty="0"/>
          </a:p>
          <a:p>
            <a:r>
              <a:rPr lang="en-US" sz="1400" dirty="0" smtClean="0"/>
              <a:t>Which kind of tutored practice produces more learning transfer </a:t>
            </a:r>
            <a:r>
              <a:rPr lang="en-US" sz="1400" smtClean="0"/>
              <a:t>to symbolizing?</a:t>
            </a:r>
            <a:endParaRPr lang="en-US" sz="1400" dirty="0" smtClean="0"/>
          </a:p>
          <a:p>
            <a:pPr lvl="1"/>
            <a:r>
              <a:rPr lang="en-US" sz="1200" dirty="0" smtClean="0"/>
              <a:t>Tutored practice on translating one operator story problems into algebraic expressions</a:t>
            </a:r>
          </a:p>
          <a:p>
            <a:pPr lvl="1"/>
            <a:r>
              <a:rPr lang="en-US" sz="1200" dirty="0" smtClean="0"/>
              <a:t>Tutored </a:t>
            </a:r>
            <a:r>
              <a:rPr lang="en-US" sz="1200" dirty="0"/>
              <a:t>practice on substitution problems, such as “substitute 40x for y in 800-y”</a:t>
            </a:r>
          </a:p>
          <a:p>
            <a:r>
              <a:rPr lang="en-US" sz="1400" dirty="0" smtClean="0"/>
              <a:t>Regarding “close the loop” experiments in EDM:</a:t>
            </a:r>
          </a:p>
          <a:p>
            <a:pPr lvl="1"/>
            <a:r>
              <a:rPr lang="en-US" sz="1100" dirty="0" smtClean="0"/>
              <a:t>We need more otherwise it will remain unclear whether our mining methods mean anything</a:t>
            </a:r>
          </a:p>
          <a:p>
            <a:pPr lvl="1"/>
            <a:r>
              <a:rPr lang="en-US" sz="1100" dirty="0" smtClean="0"/>
              <a:t>We have just enough</a:t>
            </a:r>
          </a:p>
          <a:p>
            <a:pPr lvl="1"/>
            <a:r>
              <a:rPr lang="en-US" sz="1100" dirty="0" smtClean="0"/>
              <a:t>We have more than enough as EDM should focus on mining methods not on scientific insights or applications coming from them</a:t>
            </a:r>
          </a:p>
          <a:p>
            <a:r>
              <a:rPr lang="en-US" sz="1400" dirty="0"/>
              <a:t>Ultimately, an EDM algorithm is best evaluated </a:t>
            </a:r>
            <a:r>
              <a:rPr lang="en-US" sz="1400" dirty="0" smtClean="0"/>
              <a:t>by:</a:t>
            </a:r>
            <a:endParaRPr lang="en-US" sz="1400" dirty="0"/>
          </a:p>
          <a:p>
            <a:pPr lvl="1"/>
            <a:r>
              <a:rPr lang="en-US" sz="1200" dirty="0"/>
              <a:t>Showing it accurately predicts data through cross validation</a:t>
            </a:r>
          </a:p>
          <a:p>
            <a:pPr lvl="1"/>
            <a:r>
              <a:rPr lang="en-US" sz="1200" dirty="0"/>
              <a:t>Showing it more accurately predicts data than other existing algorithms</a:t>
            </a:r>
          </a:p>
          <a:p>
            <a:pPr lvl="1"/>
            <a:r>
              <a:rPr lang="en-US" sz="1200" dirty="0"/>
              <a:t>Showing that use of it or an insight derived from it produces better student learning</a:t>
            </a:r>
          </a:p>
          <a:p>
            <a:pPr marL="457200" lvl="1" indent="0">
              <a:buNone/>
            </a:pPr>
            <a:endParaRPr lang="en-US" sz="1100" dirty="0" smtClean="0"/>
          </a:p>
          <a:p>
            <a:pPr lvl="1"/>
            <a:endParaRPr lang="en-US" sz="1100" dirty="0"/>
          </a:p>
        </p:txBody>
      </p:sp>
    </p:spTree>
    <p:extLst>
      <p:ext uri="{BB962C8B-B14F-4D97-AF65-F5344CB8AC3E}">
        <p14:creationId xmlns:p14="http://schemas.microsoft.com/office/powerpoint/2010/main" val="197879554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74415"/>
            <a:ext cx="7772400" cy="1143000"/>
          </a:xfrm>
        </p:spPr>
        <p:txBody>
          <a:bodyPr/>
          <a:lstStyle/>
          <a:p>
            <a:r>
              <a:rPr lang="en-US" dirty="0" smtClean="0"/>
              <a:t>What can we do to improve learning of symbolizing? </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8607725"/>
              </p:ext>
            </p:extLst>
          </p:nvPr>
        </p:nvGraphicFramePr>
        <p:xfrm>
          <a:off x="504235" y="1863596"/>
          <a:ext cx="8229600" cy="4488180"/>
        </p:xfrm>
        <a:graphic>
          <a:graphicData uri="http://schemas.openxmlformats.org/drawingml/2006/table">
            <a:tbl>
              <a:tblPr firstRow="1" bandRow="1">
                <a:tableStyleId>{5C22544A-7EE6-4342-B048-85BDC9FD1C3A}</a:tableStyleId>
              </a:tblPr>
              <a:tblGrid>
                <a:gridCol w="2057400"/>
                <a:gridCol w="2057400"/>
                <a:gridCol w="2057400"/>
                <a:gridCol w="2057400"/>
              </a:tblGrid>
              <a:tr h="370840">
                <a:tc>
                  <a:txBody>
                    <a:bodyPr/>
                    <a:lstStyle/>
                    <a:p>
                      <a:pPr marL="0" marR="0" algn="ctr">
                        <a:spcBef>
                          <a:spcPts val="0"/>
                        </a:spcBef>
                        <a:spcAft>
                          <a:spcPts val="0"/>
                        </a:spcAft>
                      </a:pPr>
                      <a:r>
                        <a:rPr lang="en-US" sz="2000" dirty="0">
                          <a:solidFill>
                            <a:srgbClr val="000000"/>
                          </a:solidFill>
                          <a:effectLst/>
                          <a:latin typeface="Times New Roman"/>
                          <a:ea typeface="Times New Roman"/>
                        </a:rPr>
                        <a:t>2_step</a:t>
                      </a:r>
                    </a:p>
                  </a:txBody>
                  <a:tcPr marL="63500" marR="63500" marT="63500"/>
                </a:tc>
                <a:tc>
                  <a:txBody>
                    <a:bodyPr/>
                    <a:lstStyle/>
                    <a:p>
                      <a:pPr marL="0" marR="0" algn="ctr">
                        <a:spcBef>
                          <a:spcPts val="0"/>
                        </a:spcBef>
                        <a:spcAft>
                          <a:spcPts val="0"/>
                        </a:spcAft>
                      </a:pPr>
                      <a:r>
                        <a:rPr lang="en-US" sz="2000" dirty="0">
                          <a:solidFill>
                            <a:srgbClr val="000000"/>
                          </a:solidFill>
                          <a:effectLst/>
                          <a:latin typeface="Times New Roman"/>
                          <a:ea typeface="Times New Roman"/>
                        </a:rPr>
                        <a:t>1_step</a:t>
                      </a:r>
                    </a:p>
                  </a:txBody>
                  <a:tcPr marL="63500" marR="63500" marT="63500"/>
                </a:tc>
                <a:tc>
                  <a:txBody>
                    <a:bodyPr/>
                    <a:lstStyle/>
                    <a:p>
                      <a:pPr marL="0" marR="0" algn="ctr">
                        <a:spcBef>
                          <a:spcPts val="0"/>
                        </a:spcBef>
                        <a:spcAft>
                          <a:spcPts val="0"/>
                        </a:spcAft>
                      </a:pPr>
                      <a:r>
                        <a:rPr lang="en-US" sz="2000" dirty="0">
                          <a:solidFill>
                            <a:srgbClr val="000000"/>
                          </a:solidFill>
                          <a:effectLst/>
                          <a:latin typeface="Times New Roman"/>
                          <a:ea typeface="Times New Roman"/>
                        </a:rPr>
                        <a:t>1_step</a:t>
                      </a:r>
                    </a:p>
                  </a:txBody>
                  <a:tcPr marL="63500" marR="63500" marT="63500"/>
                </a:tc>
                <a:tc>
                  <a:txBody>
                    <a:bodyPr/>
                    <a:lstStyle/>
                    <a:p>
                      <a:pPr marL="0" marR="0" algn="ctr">
                        <a:spcBef>
                          <a:spcPts val="0"/>
                        </a:spcBef>
                        <a:spcAft>
                          <a:spcPts val="0"/>
                        </a:spcAft>
                      </a:pPr>
                      <a:r>
                        <a:rPr lang="en-US" sz="2000" dirty="0">
                          <a:solidFill>
                            <a:srgbClr val="000000"/>
                          </a:solidFill>
                          <a:effectLst/>
                          <a:latin typeface="Times New Roman"/>
                          <a:ea typeface="Times New Roman"/>
                        </a:rPr>
                        <a:t>substitution</a:t>
                      </a:r>
                    </a:p>
                  </a:txBody>
                  <a:tcPr marL="63500" marR="63500" marT="63500"/>
                </a:tc>
              </a:tr>
              <a:tr h="370840">
                <a:tc>
                  <a:txBody>
                    <a:bodyPr/>
                    <a:lstStyle/>
                    <a:p>
                      <a:pPr marL="0" marR="0">
                        <a:lnSpc>
                          <a:spcPct val="115000"/>
                        </a:lnSpc>
                        <a:spcBef>
                          <a:spcPts val="0"/>
                        </a:spcBef>
                        <a:spcAft>
                          <a:spcPts val="0"/>
                        </a:spcAft>
                      </a:pPr>
                      <a:r>
                        <a:rPr lang="en-US" sz="2000" dirty="0" smtClean="0">
                          <a:solidFill>
                            <a:srgbClr val="000000"/>
                          </a:solidFill>
                          <a:effectLst/>
                          <a:latin typeface="Times New Roman"/>
                          <a:ea typeface="Times New Roman"/>
                        </a:rPr>
                        <a:t>Ms</a:t>
                      </a:r>
                      <a:r>
                        <a:rPr lang="en-US" sz="2000" dirty="0">
                          <a:solidFill>
                            <a:srgbClr val="000000"/>
                          </a:solidFill>
                          <a:effectLst/>
                          <a:latin typeface="Times New Roman"/>
                          <a:ea typeface="Times New Roman"/>
                        </a:rPr>
                        <a:t>. Lindquist teaches 62 girls.  Ms. Lindquist teaches </a:t>
                      </a:r>
                      <a:r>
                        <a:rPr lang="en-US" sz="2000" b="1" i="1" dirty="0">
                          <a:solidFill>
                            <a:srgbClr val="000000"/>
                          </a:solidFill>
                          <a:effectLst/>
                          <a:latin typeface="Times New Roman"/>
                          <a:ea typeface="Times New Roman"/>
                        </a:rPr>
                        <a:t>f fewer boys</a:t>
                      </a:r>
                      <a:r>
                        <a:rPr lang="en-US" sz="2000" dirty="0">
                          <a:solidFill>
                            <a:srgbClr val="000000"/>
                          </a:solidFill>
                          <a:effectLst/>
                          <a:latin typeface="Times New Roman"/>
                          <a:ea typeface="Times New Roman"/>
                        </a:rPr>
                        <a:t> than girls.  Write an expression for how many students Ms. Lindquist teaches.</a:t>
                      </a:r>
                    </a:p>
                  </a:txBody>
                  <a:tcPr marL="63500" marR="63500" marT="63500"/>
                </a:tc>
                <a:tc>
                  <a:txBody>
                    <a:bodyPr/>
                    <a:lstStyle/>
                    <a:p>
                      <a:pPr marL="0" marR="0">
                        <a:lnSpc>
                          <a:spcPct val="115000"/>
                        </a:lnSpc>
                        <a:spcBef>
                          <a:spcPts val="0"/>
                        </a:spcBef>
                        <a:spcAft>
                          <a:spcPts val="0"/>
                        </a:spcAft>
                      </a:pPr>
                      <a:r>
                        <a:rPr lang="en-US" sz="2000" dirty="0" smtClean="0">
                          <a:solidFill>
                            <a:srgbClr val="000000"/>
                          </a:solidFill>
                          <a:effectLst/>
                          <a:latin typeface="Times New Roman"/>
                          <a:ea typeface="Times New Roman"/>
                        </a:rPr>
                        <a:t>Ms</a:t>
                      </a:r>
                      <a:r>
                        <a:rPr lang="en-US" sz="2000" dirty="0">
                          <a:solidFill>
                            <a:srgbClr val="000000"/>
                          </a:solidFill>
                          <a:effectLst/>
                          <a:latin typeface="Times New Roman"/>
                          <a:ea typeface="Times New Roman"/>
                        </a:rPr>
                        <a:t>. Lindquist teaches 62 girls.  Ms. Lindquist teaches </a:t>
                      </a:r>
                      <a:r>
                        <a:rPr lang="en-US" sz="2000" b="1" i="1" dirty="0">
                          <a:solidFill>
                            <a:srgbClr val="000000"/>
                          </a:solidFill>
                          <a:effectLst/>
                          <a:latin typeface="Times New Roman"/>
                          <a:ea typeface="Times New Roman"/>
                        </a:rPr>
                        <a:t>b boys</a:t>
                      </a:r>
                      <a:r>
                        <a:rPr lang="en-US" sz="2000" dirty="0">
                          <a:solidFill>
                            <a:srgbClr val="000000"/>
                          </a:solidFill>
                          <a:effectLst/>
                          <a:latin typeface="Times New Roman"/>
                          <a:ea typeface="Times New Roman"/>
                        </a:rPr>
                        <a:t>.  Write an expression for how many students Ms. Lindquist teaches.</a:t>
                      </a:r>
                    </a:p>
                  </a:txBody>
                  <a:tcPr marL="63500" marR="63500" marT="63500"/>
                </a:tc>
                <a:tc>
                  <a:txBody>
                    <a:bodyPr/>
                    <a:lstStyle/>
                    <a:p>
                      <a:pPr marL="0" marR="0">
                        <a:lnSpc>
                          <a:spcPct val="115000"/>
                        </a:lnSpc>
                        <a:spcBef>
                          <a:spcPts val="0"/>
                        </a:spcBef>
                        <a:spcAft>
                          <a:spcPts val="0"/>
                        </a:spcAft>
                      </a:pPr>
                      <a:r>
                        <a:rPr lang="en-US" sz="2000" dirty="0" smtClean="0">
                          <a:solidFill>
                            <a:srgbClr val="000000"/>
                          </a:solidFill>
                          <a:effectLst/>
                          <a:latin typeface="Times New Roman"/>
                          <a:ea typeface="Times New Roman"/>
                        </a:rPr>
                        <a:t>Ms</a:t>
                      </a:r>
                      <a:r>
                        <a:rPr lang="en-US" sz="2000" dirty="0">
                          <a:solidFill>
                            <a:srgbClr val="000000"/>
                          </a:solidFill>
                          <a:effectLst/>
                          <a:latin typeface="Times New Roman"/>
                          <a:ea typeface="Times New Roman"/>
                        </a:rPr>
                        <a:t>. Lindquist teaches 62 girls.  Ms. Lindquist teaches </a:t>
                      </a:r>
                      <a:r>
                        <a:rPr lang="en-US" sz="2000" b="1" i="1" dirty="0">
                          <a:solidFill>
                            <a:srgbClr val="000000"/>
                          </a:solidFill>
                          <a:effectLst/>
                          <a:latin typeface="Times New Roman"/>
                          <a:ea typeface="Times New Roman"/>
                        </a:rPr>
                        <a:t>f fewer boys</a:t>
                      </a:r>
                      <a:r>
                        <a:rPr lang="en-US" sz="2000" dirty="0">
                          <a:solidFill>
                            <a:srgbClr val="000000"/>
                          </a:solidFill>
                          <a:effectLst/>
                          <a:latin typeface="Times New Roman"/>
                          <a:ea typeface="Times New Roman"/>
                        </a:rPr>
                        <a:t> than girls.  Write an expression for how many boys Ms. Lindquist teaches.</a:t>
                      </a:r>
                    </a:p>
                  </a:txBody>
                  <a:tcPr marL="63500" marR="63500" marT="63500"/>
                </a:tc>
                <a:tc>
                  <a:txBody>
                    <a:bodyPr/>
                    <a:lstStyle/>
                    <a:p>
                      <a:pPr marL="0" marR="0">
                        <a:lnSpc>
                          <a:spcPct val="115000"/>
                        </a:lnSpc>
                        <a:spcBef>
                          <a:spcPts val="0"/>
                        </a:spcBef>
                        <a:spcAft>
                          <a:spcPts val="0"/>
                        </a:spcAft>
                      </a:pPr>
                      <a:r>
                        <a:rPr lang="en-US" sz="2000" dirty="0">
                          <a:solidFill>
                            <a:srgbClr val="000000"/>
                          </a:solidFill>
                          <a:effectLst/>
                          <a:latin typeface="Times New Roman"/>
                          <a:ea typeface="Times New Roman"/>
                        </a:rPr>
                        <a:t>Substitute 62-f for b in 62+b  Write the resulting expression.</a:t>
                      </a:r>
                    </a:p>
                    <a:p>
                      <a:pPr marL="0" marR="0">
                        <a:lnSpc>
                          <a:spcPct val="115000"/>
                        </a:lnSpc>
                        <a:spcBef>
                          <a:spcPts val="0"/>
                        </a:spcBef>
                        <a:spcAft>
                          <a:spcPts val="0"/>
                        </a:spcAft>
                      </a:pPr>
                      <a:r>
                        <a:rPr lang="en-US" sz="2000" dirty="0">
                          <a:solidFill>
                            <a:srgbClr val="000000"/>
                          </a:solidFill>
                          <a:effectLst/>
                          <a:latin typeface="Times New Roman"/>
                          <a:ea typeface="Times New Roman"/>
                        </a:rPr>
                        <a:t> </a:t>
                      </a:r>
                    </a:p>
                    <a:p>
                      <a:pPr marL="0" marR="0">
                        <a:spcBef>
                          <a:spcPts val="0"/>
                        </a:spcBef>
                        <a:spcAft>
                          <a:spcPts val="0"/>
                        </a:spcAft>
                      </a:pPr>
                      <a:r>
                        <a:rPr lang="en-US" sz="2000" dirty="0">
                          <a:solidFill>
                            <a:srgbClr val="000000"/>
                          </a:solidFill>
                          <a:effectLst/>
                          <a:latin typeface="Times New Roman"/>
                          <a:ea typeface="Times New Roman"/>
                        </a:rPr>
                        <a:t> </a:t>
                      </a:r>
                    </a:p>
                  </a:txBody>
                  <a:tcPr marL="63500" marR="63500" marT="63500"/>
                </a:tc>
              </a:tr>
              <a:tr h="370840">
                <a:tc>
                  <a:txBody>
                    <a:bodyPr/>
                    <a:lstStyle/>
                    <a:p>
                      <a:pPr marL="0" marR="0">
                        <a:lnSpc>
                          <a:spcPct val="115000"/>
                        </a:lnSpc>
                        <a:spcBef>
                          <a:spcPts val="0"/>
                        </a:spcBef>
                        <a:spcAft>
                          <a:spcPts val="0"/>
                        </a:spcAft>
                      </a:pPr>
                      <a:r>
                        <a:rPr lang="en-US" sz="2000">
                          <a:solidFill>
                            <a:srgbClr val="000000"/>
                          </a:solidFill>
                          <a:effectLst/>
                          <a:latin typeface="Times New Roman"/>
                          <a:ea typeface="Times New Roman"/>
                        </a:rPr>
                        <a:t>62+62-f</a:t>
                      </a:r>
                    </a:p>
                  </a:txBody>
                  <a:tcPr marL="63500" marR="63500" marT="63500"/>
                </a:tc>
                <a:tc>
                  <a:txBody>
                    <a:bodyPr/>
                    <a:lstStyle/>
                    <a:p>
                      <a:pPr marL="0" marR="0">
                        <a:lnSpc>
                          <a:spcPct val="115000"/>
                        </a:lnSpc>
                        <a:spcBef>
                          <a:spcPts val="0"/>
                        </a:spcBef>
                        <a:spcAft>
                          <a:spcPts val="0"/>
                        </a:spcAft>
                      </a:pPr>
                      <a:r>
                        <a:rPr lang="en-US" sz="2000">
                          <a:solidFill>
                            <a:srgbClr val="000000"/>
                          </a:solidFill>
                          <a:effectLst/>
                          <a:latin typeface="Times New Roman"/>
                          <a:ea typeface="Times New Roman"/>
                        </a:rPr>
                        <a:t>62+b</a:t>
                      </a:r>
                    </a:p>
                  </a:txBody>
                  <a:tcPr marL="63500" marR="63500" marT="63500"/>
                </a:tc>
                <a:tc>
                  <a:txBody>
                    <a:bodyPr/>
                    <a:lstStyle/>
                    <a:p>
                      <a:pPr marL="0" marR="0">
                        <a:lnSpc>
                          <a:spcPct val="115000"/>
                        </a:lnSpc>
                        <a:spcBef>
                          <a:spcPts val="0"/>
                        </a:spcBef>
                        <a:spcAft>
                          <a:spcPts val="0"/>
                        </a:spcAft>
                      </a:pPr>
                      <a:r>
                        <a:rPr lang="en-US" sz="2000">
                          <a:solidFill>
                            <a:srgbClr val="000000"/>
                          </a:solidFill>
                          <a:effectLst/>
                          <a:latin typeface="Times New Roman"/>
                          <a:ea typeface="Times New Roman"/>
                        </a:rPr>
                        <a:t>62-f</a:t>
                      </a:r>
                    </a:p>
                  </a:txBody>
                  <a:tcPr marL="63500" marR="63500" marT="63500"/>
                </a:tc>
                <a:tc>
                  <a:txBody>
                    <a:bodyPr/>
                    <a:lstStyle/>
                    <a:p>
                      <a:pPr marL="0" marR="0">
                        <a:lnSpc>
                          <a:spcPct val="115000"/>
                        </a:lnSpc>
                        <a:spcBef>
                          <a:spcPts val="0"/>
                        </a:spcBef>
                        <a:spcAft>
                          <a:spcPts val="0"/>
                        </a:spcAft>
                      </a:pPr>
                      <a:r>
                        <a:rPr lang="en-US" sz="2000" dirty="0">
                          <a:solidFill>
                            <a:srgbClr val="000000"/>
                          </a:solidFill>
                          <a:effectLst/>
                          <a:latin typeface="Times New Roman"/>
                          <a:ea typeface="Times New Roman"/>
                        </a:rPr>
                        <a:t>62+62-f</a:t>
                      </a:r>
                    </a:p>
                  </a:txBody>
                  <a:tcPr marL="63500" marR="63500" marT="63500"/>
                </a:tc>
              </a:tr>
            </a:tbl>
          </a:graphicData>
        </a:graphic>
      </p:graphicFrame>
    </p:spTree>
    <p:extLst>
      <p:ext uri="{BB962C8B-B14F-4D97-AF65-F5344CB8AC3E}">
        <p14:creationId xmlns:p14="http://schemas.microsoft.com/office/powerpoint/2010/main" val="121911556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hildren-main&amp;scaf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646" y="1369483"/>
            <a:ext cx="9027354" cy="4839406"/>
          </a:xfrm>
          <a:prstGeom prst="rect">
            <a:avLst/>
          </a:prstGeom>
        </p:spPr>
      </p:pic>
      <p:sp>
        <p:nvSpPr>
          <p:cNvPr id="6" name="TextBox 5"/>
          <p:cNvSpPr txBox="1"/>
          <p:nvPr/>
        </p:nvSpPr>
        <p:spPr>
          <a:xfrm>
            <a:off x="404518" y="366889"/>
            <a:ext cx="8417689" cy="584776"/>
          </a:xfrm>
          <a:prstGeom prst="rect">
            <a:avLst/>
          </a:prstGeom>
          <a:noFill/>
        </p:spPr>
        <p:txBody>
          <a:bodyPr wrap="none" rtlCol="0">
            <a:spAutoFit/>
          </a:bodyPr>
          <a:lstStyle/>
          <a:p>
            <a:r>
              <a:rPr lang="en-US" sz="3200" dirty="0" smtClean="0">
                <a:solidFill>
                  <a:schemeClr val="tx2"/>
                </a:solidFill>
                <a:latin typeface="Verdana"/>
                <a:cs typeface="Verdana"/>
              </a:rPr>
              <a:t>Example problem in </a:t>
            </a:r>
            <a:r>
              <a:rPr lang="en-US" sz="3200" dirty="0" err="1" smtClean="0">
                <a:solidFill>
                  <a:schemeClr val="tx2"/>
                </a:solidFill>
                <a:latin typeface="Verdana"/>
                <a:cs typeface="Verdana"/>
              </a:rPr>
              <a:t>ASSISTments</a:t>
            </a:r>
            <a:r>
              <a:rPr lang="en-US" sz="3200" dirty="0" smtClean="0">
                <a:solidFill>
                  <a:schemeClr val="tx2"/>
                </a:solidFill>
                <a:latin typeface="Verdana"/>
                <a:cs typeface="Verdana"/>
              </a:rPr>
              <a:t> tutor</a:t>
            </a:r>
            <a:endParaRPr lang="en-US" sz="3200" dirty="0">
              <a:solidFill>
                <a:schemeClr val="tx2"/>
              </a:solidFill>
              <a:latin typeface="Verdana"/>
              <a:cs typeface="Verdana"/>
            </a:endParaRPr>
          </a:p>
        </p:txBody>
      </p:sp>
    </p:spTree>
    <p:extLst>
      <p:ext uri="{BB962C8B-B14F-4D97-AF65-F5344CB8AC3E}">
        <p14:creationId xmlns:p14="http://schemas.microsoft.com/office/powerpoint/2010/main" val="419949676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6-06-27 at 9.16.34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03105"/>
            <a:ext cx="9144000" cy="5157343"/>
          </a:xfrm>
          <a:prstGeom prst="rect">
            <a:avLst/>
          </a:prstGeom>
        </p:spPr>
      </p:pic>
      <p:sp>
        <p:nvSpPr>
          <p:cNvPr id="6" name="TextBox 5"/>
          <p:cNvSpPr txBox="1"/>
          <p:nvPr/>
        </p:nvSpPr>
        <p:spPr>
          <a:xfrm>
            <a:off x="630296" y="286224"/>
            <a:ext cx="8035728" cy="1077218"/>
          </a:xfrm>
          <a:prstGeom prst="rect">
            <a:avLst/>
          </a:prstGeom>
          <a:noFill/>
        </p:spPr>
        <p:txBody>
          <a:bodyPr wrap="square" rtlCol="0">
            <a:spAutoFit/>
          </a:bodyPr>
          <a:lstStyle/>
          <a:p>
            <a:r>
              <a:rPr lang="en-US" sz="3200" dirty="0" smtClean="0">
                <a:solidFill>
                  <a:schemeClr val="tx2"/>
                </a:solidFill>
                <a:latin typeface="+mn-lt"/>
              </a:rPr>
              <a:t>Example problem continued showing </a:t>
            </a:r>
          </a:p>
          <a:p>
            <a:r>
              <a:rPr lang="en-US" sz="3200" dirty="0" smtClean="0">
                <a:solidFill>
                  <a:schemeClr val="tx2"/>
                </a:solidFill>
                <a:latin typeface="+mn-lt"/>
              </a:rPr>
              <a:t>substitution scaffold within problem</a:t>
            </a:r>
            <a:endParaRPr lang="en-US" sz="3200" dirty="0">
              <a:solidFill>
                <a:schemeClr val="tx2"/>
              </a:solidFill>
              <a:latin typeface="+mn-lt"/>
            </a:endParaRPr>
          </a:p>
        </p:txBody>
      </p:sp>
    </p:spTree>
    <p:extLst>
      <p:ext uri="{BB962C8B-B14F-4D97-AF65-F5344CB8AC3E}">
        <p14:creationId xmlns:p14="http://schemas.microsoft.com/office/powerpoint/2010/main" val="153251013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In Vivo </a:t>
            </a:r>
            <a:r>
              <a:rPr lang="en-US" dirty="0" smtClean="0"/>
              <a:t>Experiment Design</a:t>
            </a:r>
            <a:endParaRPr lang="en-US" dirty="0"/>
          </a:p>
        </p:txBody>
      </p:sp>
      <p:sp>
        <p:nvSpPr>
          <p:cNvPr id="3" name="Content Placeholder 2"/>
          <p:cNvSpPr>
            <a:spLocks noGrp="1"/>
          </p:cNvSpPr>
          <p:nvPr>
            <p:ph idx="1"/>
          </p:nvPr>
        </p:nvSpPr>
        <p:spPr/>
        <p:txBody>
          <a:bodyPr/>
          <a:lstStyle/>
          <a:p>
            <a:r>
              <a:rPr lang="en-US" dirty="0" smtClean="0"/>
              <a:t>N = 714 middle school students</a:t>
            </a:r>
          </a:p>
          <a:p>
            <a:pPr lvl="1"/>
            <a:r>
              <a:rPr lang="en-US" dirty="0" smtClean="0"/>
              <a:t>Original study: N = 303 in 2008-9</a:t>
            </a:r>
          </a:p>
          <a:p>
            <a:pPr lvl="1"/>
            <a:r>
              <a:rPr lang="en-US" dirty="0" smtClean="0"/>
              <a:t>Enlarged sample: N = 411 from 2009-12</a:t>
            </a:r>
          </a:p>
          <a:p>
            <a:r>
              <a:rPr lang="en-US" dirty="0" smtClean="0"/>
              <a:t>Random assignment </a:t>
            </a:r>
          </a:p>
          <a:p>
            <a:pPr lvl="1"/>
            <a:r>
              <a:rPr lang="en-US" dirty="0" smtClean="0"/>
              <a:t>Treatment = substitution practice</a:t>
            </a:r>
          </a:p>
          <a:p>
            <a:pPr lvl="1"/>
            <a:r>
              <a:rPr lang="en-US" dirty="0" smtClean="0"/>
              <a:t>Control = 1 operator story practice</a:t>
            </a:r>
          </a:p>
          <a:p>
            <a:r>
              <a:rPr lang="en-US" dirty="0" smtClean="0"/>
              <a:t>Study during 1 </a:t>
            </a:r>
            <a:r>
              <a:rPr lang="en-US" dirty="0"/>
              <a:t>class </a:t>
            </a:r>
            <a:r>
              <a:rPr lang="en-US" dirty="0" smtClean="0"/>
              <a:t>period</a:t>
            </a:r>
            <a:endParaRPr lang="en-US" dirty="0"/>
          </a:p>
          <a:p>
            <a:r>
              <a:rPr lang="en-US" dirty="0" smtClean="0"/>
              <a:t>Pre-test, instruction, &amp; post-test embedded in a single problem set</a:t>
            </a:r>
          </a:p>
          <a:p>
            <a:endParaRPr lang="en-US" dirty="0"/>
          </a:p>
        </p:txBody>
      </p:sp>
    </p:spTree>
    <p:extLst>
      <p:ext uri="{BB962C8B-B14F-4D97-AF65-F5344CB8AC3E}">
        <p14:creationId xmlns:p14="http://schemas.microsoft.com/office/powerpoint/2010/main" val="111138719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Treatment &amp; Form Variations</a:t>
            </a:r>
            <a:endParaRPr lang="en-US" dirty="0"/>
          </a:p>
        </p:txBody>
      </p:sp>
      <p:pic>
        <p:nvPicPr>
          <p:cNvPr id="6" name="Picture 5" descr="experiment desig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6856" y="1522591"/>
            <a:ext cx="7137400" cy="3784600"/>
          </a:xfrm>
          <a:prstGeom prst="rect">
            <a:avLst/>
          </a:prstGeom>
        </p:spPr>
      </p:pic>
      <p:sp>
        <p:nvSpPr>
          <p:cNvPr id="3" name="Rectangle 2"/>
          <p:cNvSpPr/>
          <p:nvPr/>
        </p:nvSpPr>
        <p:spPr>
          <a:xfrm>
            <a:off x="912519" y="5335385"/>
            <a:ext cx="7902222" cy="1292662"/>
          </a:xfrm>
          <a:prstGeom prst="rect">
            <a:avLst/>
          </a:prstGeom>
        </p:spPr>
        <p:txBody>
          <a:bodyPr wrap="square">
            <a:spAutoFit/>
          </a:bodyPr>
          <a:lstStyle/>
          <a:p>
            <a:r>
              <a:rPr lang="en-US" sz="2000" dirty="0">
                <a:latin typeface="Verdana"/>
                <a:cs typeface="Verdana"/>
              </a:rPr>
              <a:t>Covariate: Pre-test </a:t>
            </a:r>
            <a:r>
              <a:rPr lang="en-US" sz="2000" dirty="0" smtClean="0">
                <a:latin typeface="Verdana"/>
                <a:cs typeface="Verdana"/>
              </a:rPr>
              <a:t>[See rows 1</a:t>
            </a:r>
            <a:r>
              <a:rPr lang="en-US" sz="2000" dirty="0">
                <a:latin typeface="Verdana"/>
                <a:cs typeface="Verdana"/>
              </a:rPr>
              <a:t>-</a:t>
            </a:r>
            <a:r>
              <a:rPr lang="en-US" sz="2000" dirty="0" smtClean="0">
                <a:latin typeface="Verdana"/>
                <a:cs typeface="Verdana"/>
              </a:rPr>
              <a:t>5]</a:t>
            </a:r>
            <a:endParaRPr lang="en-US" sz="2000" dirty="0">
              <a:latin typeface="Verdana"/>
              <a:cs typeface="Verdana"/>
            </a:endParaRPr>
          </a:p>
          <a:p>
            <a:r>
              <a:rPr lang="en-US" sz="2000" dirty="0" smtClean="0">
                <a:latin typeface="Verdana"/>
                <a:cs typeface="Verdana"/>
              </a:rPr>
              <a:t>Target </a:t>
            </a:r>
            <a:r>
              <a:rPr lang="en-US" sz="2000" dirty="0">
                <a:latin typeface="Verdana"/>
                <a:cs typeface="Verdana"/>
              </a:rPr>
              <a:t>factor: </a:t>
            </a:r>
            <a:r>
              <a:rPr lang="en-US" sz="2000" dirty="0" smtClean="0">
                <a:latin typeface="Verdana"/>
                <a:cs typeface="Verdana"/>
              </a:rPr>
              <a:t>Condition: 1_step v. </a:t>
            </a:r>
            <a:r>
              <a:rPr lang="en-US" sz="2000" dirty="0" err="1" smtClean="0">
                <a:latin typeface="Verdana"/>
                <a:cs typeface="Verdana"/>
              </a:rPr>
              <a:t>subst</a:t>
            </a:r>
            <a:r>
              <a:rPr lang="en-US" sz="2000" dirty="0" smtClean="0">
                <a:latin typeface="Verdana"/>
                <a:cs typeface="Verdana"/>
              </a:rPr>
              <a:t> [6,7,9,11]</a:t>
            </a:r>
            <a:endParaRPr lang="en-US" sz="2000" dirty="0">
              <a:latin typeface="Verdana"/>
              <a:cs typeface="Verdana"/>
            </a:endParaRPr>
          </a:p>
          <a:p>
            <a:r>
              <a:rPr lang="en-US" sz="1800" dirty="0">
                <a:latin typeface="Verdana"/>
                <a:cs typeface="Verdana"/>
              </a:rPr>
              <a:t>Context factors: </a:t>
            </a:r>
            <a:r>
              <a:rPr lang="en-US" sz="1600" dirty="0" smtClean="0">
                <a:latin typeface="Verdana"/>
                <a:cs typeface="Verdana"/>
              </a:rPr>
              <a:t>Order: EH v. HE, version: A v. B</a:t>
            </a:r>
            <a:r>
              <a:rPr lang="en-US" sz="1600" dirty="0">
                <a:latin typeface="Verdana"/>
                <a:cs typeface="Verdana"/>
              </a:rPr>
              <a:t>,</a:t>
            </a:r>
            <a:r>
              <a:rPr lang="en-US" sz="1600" dirty="0" smtClean="0">
                <a:latin typeface="Verdana"/>
                <a:cs typeface="Verdana"/>
              </a:rPr>
              <a:t> </a:t>
            </a:r>
            <a:r>
              <a:rPr lang="en-US" sz="1600" dirty="0">
                <a:latin typeface="Verdana"/>
                <a:cs typeface="Verdana"/>
              </a:rPr>
              <a:t>study-</a:t>
            </a:r>
            <a:r>
              <a:rPr lang="en-US" sz="1600" dirty="0" smtClean="0">
                <a:latin typeface="Verdana"/>
                <a:cs typeface="Verdana"/>
              </a:rPr>
              <a:t>year: 8 v.9-12</a:t>
            </a:r>
            <a:endParaRPr lang="en-US" sz="1800" dirty="0">
              <a:latin typeface="Verdana"/>
              <a:cs typeface="Verdana"/>
            </a:endParaRPr>
          </a:p>
          <a:p>
            <a:r>
              <a:rPr lang="en-US" sz="2000" dirty="0" smtClean="0">
                <a:latin typeface="Verdana"/>
                <a:cs typeface="Verdana"/>
              </a:rPr>
              <a:t>Outcome variable: 2_STEP story problems [8, 10, 12]</a:t>
            </a:r>
            <a:endParaRPr lang="en-US" sz="2000" dirty="0">
              <a:latin typeface="Verdana"/>
              <a:cs typeface="Verdana"/>
            </a:endParaRPr>
          </a:p>
        </p:txBody>
      </p:sp>
    </p:spTree>
    <p:extLst>
      <p:ext uri="{BB962C8B-B14F-4D97-AF65-F5344CB8AC3E}">
        <p14:creationId xmlns:p14="http://schemas.microsoft.com/office/powerpoint/2010/main" val="151593194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sp>
        <p:nvSpPr>
          <p:cNvPr id="3" name="Content Placeholder 2"/>
          <p:cNvSpPr>
            <a:spLocks noGrp="1"/>
          </p:cNvSpPr>
          <p:nvPr>
            <p:ph idx="1"/>
          </p:nvPr>
        </p:nvSpPr>
        <p:spPr/>
        <p:txBody>
          <a:bodyPr/>
          <a:lstStyle/>
          <a:p>
            <a:r>
              <a:rPr lang="en-US" dirty="0" smtClean="0"/>
              <a:t>5 factor ANCOVA</a:t>
            </a:r>
          </a:p>
          <a:p>
            <a:r>
              <a:rPr lang="en-US" dirty="0"/>
              <a:t>M</a:t>
            </a:r>
            <a:r>
              <a:rPr lang="en-US" dirty="0" smtClean="0"/>
              <a:t>ain effects</a:t>
            </a:r>
          </a:p>
          <a:p>
            <a:pPr lvl="1"/>
            <a:r>
              <a:rPr lang="en-US" dirty="0" smtClean="0"/>
              <a:t>condition F</a:t>
            </a:r>
            <a:r>
              <a:rPr lang="en-US" dirty="0"/>
              <a:t>(1,679</a:t>
            </a:r>
            <a:r>
              <a:rPr lang="en-US" dirty="0" smtClean="0"/>
              <a:t>)=4.5</a:t>
            </a:r>
            <a:r>
              <a:rPr lang="en-US" dirty="0"/>
              <a:t>, </a:t>
            </a:r>
            <a:r>
              <a:rPr lang="en-US" dirty="0" smtClean="0"/>
              <a:t>p&lt;0.05</a:t>
            </a:r>
            <a:r>
              <a:rPr lang="en-US" dirty="0"/>
              <a:t>, d = .</a:t>
            </a:r>
            <a:r>
              <a:rPr lang="en-US" dirty="0" smtClean="0"/>
              <a:t>21</a:t>
            </a:r>
          </a:p>
          <a:p>
            <a:pPr lvl="1"/>
            <a:r>
              <a:rPr lang="en-US" dirty="0" smtClean="0"/>
              <a:t>pre</a:t>
            </a:r>
            <a:r>
              <a:rPr lang="en-US" dirty="0"/>
              <a:t>-</a:t>
            </a:r>
            <a:r>
              <a:rPr lang="en-US" dirty="0" smtClean="0"/>
              <a:t>test, order, version</a:t>
            </a:r>
          </a:p>
          <a:p>
            <a:r>
              <a:rPr lang="en-US" dirty="0"/>
              <a:t>T</a:t>
            </a:r>
            <a:r>
              <a:rPr lang="en-US" dirty="0" smtClean="0"/>
              <a:t>wo</a:t>
            </a:r>
            <a:r>
              <a:rPr lang="en-US" dirty="0"/>
              <a:t>-way </a:t>
            </a:r>
            <a:r>
              <a:rPr lang="en-US" dirty="0" smtClean="0"/>
              <a:t>interactions </a:t>
            </a:r>
          </a:p>
          <a:p>
            <a:pPr lvl="1"/>
            <a:r>
              <a:rPr lang="en-US" dirty="0" smtClean="0"/>
              <a:t>pre</a:t>
            </a:r>
            <a:r>
              <a:rPr lang="en-US" dirty="0"/>
              <a:t>-</a:t>
            </a:r>
            <a:r>
              <a:rPr lang="en-US" dirty="0" smtClean="0"/>
              <a:t>test*condition F</a:t>
            </a:r>
            <a:r>
              <a:rPr lang="en-US" dirty="0"/>
              <a:t>(1,679</a:t>
            </a:r>
            <a:r>
              <a:rPr lang="en-US" dirty="0" smtClean="0"/>
              <a:t>)=4.0, p&lt;0.05</a:t>
            </a:r>
            <a:endParaRPr lang="en-US" dirty="0"/>
          </a:p>
          <a:p>
            <a:pPr lvl="1"/>
            <a:r>
              <a:rPr lang="en-US" dirty="0" smtClean="0"/>
              <a:t>pre</a:t>
            </a:r>
            <a:r>
              <a:rPr lang="en-US" dirty="0"/>
              <a:t>-</a:t>
            </a:r>
            <a:r>
              <a:rPr lang="en-US" dirty="0" smtClean="0"/>
              <a:t>test*order </a:t>
            </a:r>
          </a:p>
          <a:p>
            <a:pPr lvl="1"/>
            <a:r>
              <a:rPr lang="en-US" dirty="0" smtClean="0"/>
              <a:t>order*year </a:t>
            </a:r>
          </a:p>
          <a:p>
            <a:r>
              <a:rPr lang="en-US" dirty="0" smtClean="0"/>
              <a:t>No </a:t>
            </a:r>
            <a:r>
              <a:rPr lang="en-US" dirty="0"/>
              <a:t>other higher-level </a:t>
            </a:r>
            <a:r>
              <a:rPr lang="en-US" dirty="0" smtClean="0"/>
              <a:t>interactions</a:t>
            </a:r>
            <a:endParaRPr lang="en-US" dirty="0"/>
          </a:p>
        </p:txBody>
      </p:sp>
    </p:spTree>
    <p:extLst>
      <p:ext uri="{BB962C8B-B14F-4D97-AF65-F5344CB8AC3E}">
        <p14:creationId xmlns:p14="http://schemas.microsoft.com/office/powerpoint/2010/main" val="8361882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2824509847"/>
              </p:ext>
            </p:extLst>
          </p:nvPr>
        </p:nvGraphicFramePr>
        <p:xfrm>
          <a:off x="1059497" y="1437335"/>
          <a:ext cx="6560783" cy="42338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pPr algn="l"/>
            <a:r>
              <a:rPr lang="en-US" sz="3600" dirty="0" smtClean="0">
                <a:latin typeface="Verdana"/>
                <a:cs typeface="Verdana"/>
              </a:rPr>
              <a:t>Interaction is theoretically sensible</a:t>
            </a:r>
            <a:endParaRPr lang="en-US" sz="3600" dirty="0">
              <a:latin typeface="Verdana"/>
              <a:cs typeface="Verdana"/>
            </a:endParaRPr>
          </a:p>
        </p:txBody>
      </p:sp>
      <p:sp>
        <p:nvSpPr>
          <p:cNvPr id="3" name="TextBox 2"/>
          <p:cNvSpPr txBox="1"/>
          <p:nvPr/>
        </p:nvSpPr>
        <p:spPr>
          <a:xfrm>
            <a:off x="3584222" y="5738524"/>
            <a:ext cx="5070593" cy="707886"/>
          </a:xfrm>
          <a:prstGeom prst="rect">
            <a:avLst/>
          </a:prstGeom>
          <a:noFill/>
        </p:spPr>
        <p:txBody>
          <a:bodyPr wrap="square" rtlCol="0">
            <a:spAutoFit/>
          </a:bodyPr>
          <a:lstStyle/>
          <a:p>
            <a:r>
              <a:rPr lang="en-US" sz="2000" dirty="0" smtClean="0"/>
              <a:t>80% of students have 1_step competence &amp; better learn 2_step from substitution practice</a:t>
            </a:r>
            <a:endParaRPr lang="en-US" sz="2000" dirty="0"/>
          </a:p>
        </p:txBody>
      </p:sp>
    </p:spTree>
    <p:extLst>
      <p:ext uri="{BB962C8B-B14F-4D97-AF65-F5344CB8AC3E}">
        <p14:creationId xmlns:p14="http://schemas.microsoft.com/office/powerpoint/2010/main" val="84306835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1206" y="186270"/>
            <a:ext cx="8251237" cy="1143000"/>
          </a:xfrm>
        </p:spPr>
        <p:txBody>
          <a:bodyPr>
            <a:normAutofit/>
          </a:bodyPr>
          <a:lstStyle/>
          <a:p>
            <a:r>
              <a:rPr lang="en-US" sz="2400" dirty="0" smtClean="0">
                <a:latin typeface="Verdana"/>
                <a:cs typeface="Verdana"/>
              </a:rPr>
              <a:t>Computing composition difficulty: </a:t>
            </a:r>
            <a:br>
              <a:rPr lang="en-US" sz="2400" dirty="0" smtClean="0">
                <a:latin typeface="Verdana"/>
                <a:cs typeface="Verdana"/>
              </a:rPr>
            </a:br>
            <a:r>
              <a:rPr lang="en-US" sz="2200" dirty="0" smtClean="0">
                <a:latin typeface="Verdana"/>
                <a:cs typeface="Verdana"/>
              </a:rPr>
              <a:t>Is whole (2 steps) greater than “sum” of parts (1 steps)?</a:t>
            </a:r>
            <a:endParaRPr lang="en-US" sz="2400" dirty="0">
              <a:latin typeface="Verdana"/>
              <a:cs typeface="Verdana"/>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62538199"/>
              </p:ext>
            </p:extLst>
          </p:nvPr>
        </p:nvGraphicFramePr>
        <p:xfrm>
          <a:off x="314207" y="1236621"/>
          <a:ext cx="8686800" cy="4771135"/>
        </p:xfrm>
        <a:graphic>
          <a:graphicData uri="http://schemas.openxmlformats.org/drawingml/2006/table">
            <a:tbl>
              <a:tblPr firstRow="1" bandRow="1">
                <a:tableStyleId>{5C22544A-7EE6-4342-B048-85BDC9FD1C3A}</a:tableStyleId>
              </a:tblPr>
              <a:tblGrid>
                <a:gridCol w="965200"/>
                <a:gridCol w="965200"/>
                <a:gridCol w="965200"/>
                <a:gridCol w="965200"/>
                <a:gridCol w="965200"/>
                <a:gridCol w="965200"/>
                <a:gridCol w="965200"/>
                <a:gridCol w="965200"/>
                <a:gridCol w="965200"/>
              </a:tblGrid>
              <a:tr h="993513">
                <a:tc>
                  <a:txBody>
                    <a:bodyPr/>
                    <a:lstStyle/>
                    <a:p>
                      <a:pPr marL="0" marR="0" algn="ctr">
                        <a:spcBef>
                          <a:spcPts val="0"/>
                        </a:spcBef>
                        <a:spcAft>
                          <a:spcPts val="0"/>
                        </a:spcAft>
                      </a:pPr>
                      <a:r>
                        <a:rPr lang="en-US" sz="1800" b="1" dirty="0">
                          <a:solidFill>
                            <a:srgbClr val="262626"/>
                          </a:solidFill>
                          <a:effectLst/>
                          <a:latin typeface="Times New Roman"/>
                          <a:ea typeface="Times New Roman"/>
                        </a:rPr>
                        <a:t>Problem name</a:t>
                      </a:r>
                      <a:endParaRPr lang="en-US" sz="1800" dirty="0">
                        <a:solidFill>
                          <a:srgbClr val="000000"/>
                        </a:solidFill>
                        <a:effectLst/>
                        <a:latin typeface="Times New Roman"/>
                        <a:ea typeface="Times New Roman"/>
                      </a:endParaRPr>
                    </a:p>
                  </a:txBody>
                  <a:tcPr marL="36195" marR="36195" marT="36195" marB="36195" anchor="ctr"/>
                </a:tc>
                <a:tc>
                  <a:txBody>
                    <a:bodyPr/>
                    <a:lstStyle/>
                    <a:p>
                      <a:pPr marL="0" marR="0" algn="ctr">
                        <a:spcBef>
                          <a:spcPts val="0"/>
                        </a:spcBef>
                        <a:spcAft>
                          <a:spcPts val="0"/>
                        </a:spcAft>
                      </a:pPr>
                      <a:r>
                        <a:rPr lang="en-US" sz="1800" b="1" dirty="0">
                          <a:solidFill>
                            <a:srgbClr val="262626"/>
                          </a:solidFill>
                          <a:effectLst/>
                          <a:latin typeface="Times New Roman"/>
                          <a:ea typeface="Times New Roman"/>
                        </a:rPr>
                        <a:t>2_step solution</a:t>
                      </a:r>
                      <a:endParaRPr lang="en-US" sz="1800" dirty="0">
                        <a:solidFill>
                          <a:srgbClr val="000000"/>
                        </a:solidFill>
                        <a:effectLst/>
                        <a:latin typeface="Times New Roman"/>
                        <a:ea typeface="Times New Roman"/>
                      </a:endParaRPr>
                    </a:p>
                  </a:txBody>
                  <a:tcPr marL="36195" marR="36195" marT="36195" marB="36195" anchor="ctr"/>
                </a:tc>
                <a:tc>
                  <a:txBody>
                    <a:bodyPr/>
                    <a:lstStyle/>
                    <a:p>
                      <a:pPr marL="0" marR="0" algn="ctr">
                        <a:spcBef>
                          <a:spcPts val="0"/>
                        </a:spcBef>
                        <a:spcAft>
                          <a:spcPts val="0"/>
                        </a:spcAft>
                      </a:pPr>
                      <a:r>
                        <a:rPr lang="en-US" sz="1800" b="1" dirty="0">
                          <a:solidFill>
                            <a:srgbClr val="262626"/>
                          </a:solidFill>
                          <a:effectLst/>
                          <a:latin typeface="Times New Roman"/>
                          <a:ea typeface="Times New Roman"/>
                        </a:rPr>
                        <a:t>1_step</a:t>
                      </a:r>
                      <a:endParaRPr lang="en-US" sz="1800" dirty="0">
                        <a:solidFill>
                          <a:srgbClr val="000000"/>
                        </a:solidFill>
                        <a:effectLst/>
                        <a:latin typeface="Times New Roman"/>
                        <a:ea typeface="Times New Roman"/>
                      </a:endParaRPr>
                    </a:p>
                    <a:p>
                      <a:pPr marL="0" marR="0" algn="ctr">
                        <a:spcBef>
                          <a:spcPts val="0"/>
                        </a:spcBef>
                        <a:spcAft>
                          <a:spcPts val="0"/>
                        </a:spcAft>
                      </a:pPr>
                      <a:r>
                        <a:rPr lang="en-US" sz="1800" b="1" dirty="0">
                          <a:solidFill>
                            <a:srgbClr val="262626"/>
                          </a:solidFill>
                          <a:effectLst/>
                          <a:latin typeface="Times New Roman"/>
                          <a:ea typeface="Times New Roman"/>
                        </a:rPr>
                        <a:t>(a)</a:t>
                      </a:r>
                      <a:endParaRPr lang="en-US" sz="1800" dirty="0">
                        <a:solidFill>
                          <a:srgbClr val="000000"/>
                        </a:solidFill>
                        <a:effectLst/>
                        <a:latin typeface="Times New Roman"/>
                        <a:ea typeface="Times New Roman"/>
                      </a:endParaRPr>
                    </a:p>
                  </a:txBody>
                  <a:tcPr marL="36195" marR="36195" marT="36195" marB="36195" anchor="ctr"/>
                </a:tc>
                <a:tc>
                  <a:txBody>
                    <a:bodyPr/>
                    <a:lstStyle/>
                    <a:p>
                      <a:pPr marL="0" marR="0" algn="ctr">
                        <a:spcBef>
                          <a:spcPts val="0"/>
                        </a:spcBef>
                        <a:spcAft>
                          <a:spcPts val="0"/>
                        </a:spcAft>
                      </a:pPr>
                      <a:r>
                        <a:rPr lang="en-US" sz="1800" b="1" dirty="0">
                          <a:solidFill>
                            <a:srgbClr val="262626"/>
                          </a:solidFill>
                          <a:effectLst/>
                          <a:latin typeface="Times New Roman"/>
                          <a:ea typeface="Times New Roman"/>
                        </a:rPr>
                        <a:t>1_step</a:t>
                      </a:r>
                      <a:endParaRPr lang="en-US" sz="1800" dirty="0">
                        <a:solidFill>
                          <a:srgbClr val="000000"/>
                        </a:solidFill>
                        <a:effectLst/>
                        <a:latin typeface="Times New Roman"/>
                        <a:ea typeface="Times New Roman"/>
                      </a:endParaRPr>
                    </a:p>
                    <a:p>
                      <a:pPr marL="0" marR="0" algn="ctr">
                        <a:spcBef>
                          <a:spcPts val="0"/>
                        </a:spcBef>
                        <a:spcAft>
                          <a:spcPts val="0"/>
                        </a:spcAft>
                      </a:pPr>
                      <a:r>
                        <a:rPr lang="en-US" sz="1800" b="1" dirty="0">
                          <a:solidFill>
                            <a:srgbClr val="262626"/>
                          </a:solidFill>
                          <a:effectLst/>
                          <a:latin typeface="Times New Roman"/>
                          <a:ea typeface="Times New Roman"/>
                        </a:rPr>
                        <a:t>(b)</a:t>
                      </a:r>
                      <a:endParaRPr lang="en-US" sz="1800" dirty="0">
                        <a:solidFill>
                          <a:srgbClr val="000000"/>
                        </a:solidFill>
                        <a:effectLst/>
                        <a:latin typeface="Times New Roman"/>
                        <a:ea typeface="Times New Roman"/>
                      </a:endParaRPr>
                    </a:p>
                  </a:txBody>
                  <a:tcPr marL="36195" marR="36195" marT="36195" marB="36195" anchor="ctr"/>
                </a:tc>
                <a:tc>
                  <a:txBody>
                    <a:bodyPr/>
                    <a:lstStyle/>
                    <a:p>
                      <a:pPr marL="0" marR="0" algn="ctr">
                        <a:spcBef>
                          <a:spcPts val="0"/>
                        </a:spcBef>
                        <a:spcAft>
                          <a:spcPts val="0"/>
                        </a:spcAft>
                      </a:pPr>
                      <a:r>
                        <a:rPr lang="en-US" sz="1800" b="1" dirty="0">
                          <a:solidFill>
                            <a:srgbClr val="262626"/>
                          </a:solidFill>
                          <a:effectLst/>
                          <a:latin typeface="Times New Roman"/>
                          <a:ea typeface="Times New Roman"/>
                        </a:rPr>
                        <a:t>a*b</a:t>
                      </a:r>
                      <a:endParaRPr lang="en-US" sz="1800" dirty="0">
                        <a:solidFill>
                          <a:srgbClr val="000000"/>
                        </a:solidFill>
                        <a:effectLst/>
                        <a:latin typeface="Times New Roman"/>
                        <a:ea typeface="Times New Roman"/>
                      </a:endParaRPr>
                    </a:p>
                  </a:txBody>
                  <a:tcPr marL="36195" marR="36195" marT="36195" marB="36195" anchor="ctr"/>
                </a:tc>
                <a:tc>
                  <a:txBody>
                    <a:bodyPr/>
                    <a:lstStyle/>
                    <a:p>
                      <a:pPr marL="0" marR="0" algn="ctr">
                        <a:spcBef>
                          <a:spcPts val="0"/>
                        </a:spcBef>
                        <a:spcAft>
                          <a:spcPts val="0"/>
                        </a:spcAft>
                      </a:pPr>
                      <a:r>
                        <a:rPr lang="en-US" sz="1800" b="1" dirty="0">
                          <a:solidFill>
                            <a:srgbClr val="262626"/>
                          </a:solidFill>
                          <a:effectLst/>
                          <a:latin typeface="Times New Roman"/>
                          <a:ea typeface="Times New Roman"/>
                        </a:rPr>
                        <a:t>2_step</a:t>
                      </a:r>
                      <a:endParaRPr lang="en-US" sz="1800" dirty="0">
                        <a:solidFill>
                          <a:srgbClr val="000000"/>
                        </a:solidFill>
                        <a:effectLst/>
                        <a:latin typeface="Times New Roman"/>
                        <a:ea typeface="Times New Roman"/>
                      </a:endParaRPr>
                    </a:p>
                  </a:txBody>
                  <a:tcPr marL="36195" marR="36195" marT="36195" marB="36195" anchor="ctr"/>
                </a:tc>
                <a:tc gridSpan="2">
                  <a:txBody>
                    <a:bodyPr/>
                    <a:lstStyle/>
                    <a:p>
                      <a:pPr marL="0" marR="0" algn="ctr">
                        <a:lnSpc>
                          <a:spcPct val="115000"/>
                        </a:lnSpc>
                        <a:spcBef>
                          <a:spcPts val="0"/>
                        </a:spcBef>
                        <a:spcAft>
                          <a:spcPts val="0"/>
                        </a:spcAft>
                      </a:pPr>
                      <a:r>
                        <a:rPr lang="en-US" sz="1700" b="1" u="sng" dirty="0">
                          <a:solidFill>
                            <a:srgbClr val="262626"/>
                          </a:solidFill>
                          <a:effectLst/>
                          <a:latin typeface="Times New Roman"/>
                          <a:ea typeface="Times New Roman"/>
                        </a:rPr>
                        <a:t>Composition </a:t>
                      </a:r>
                      <a:r>
                        <a:rPr lang="en-US" sz="1700" b="1" u="sng" dirty="0" smtClean="0">
                          <a:solidFill>
                            <a:srgbClr val="262626"/>
                          </a:solidFill>
                          <a:effectLst/>
                          <a:latin typeface="Times New Roman"/>
                          <a:ea typeface="Times New Roman"/>
                        </a:rPr>
                        <a:t>Effect</a:t>
                      </a:r>
                    </a:p>
                    <a:p>
                      <a:pPr marL="0" marR="0" algn="ctr">
                        <a:lnSpc>
                          <a:spcPct val="115000"/>
                        </a:lnSpc>
                        <a:spcBef>
                          <a:spcPts val="0"/>
                        </a:spcBef>
                        <a:spcAft>
                          <a:spcPts val="0"/>
                        </a:spcAft>
                      </a:pPr>
                      <a:endParaRPr lang="en-US" sz="1600" dirty="0">
                        <a:solidFill>
                          <a:srgbClr val="000000"/>
                        </a:solidFill>
                        <a:effectLst/>
                        <a:latin typeface="Times New Roman"/>
                        <a:ea typeface="Times New Roman"/>
                      </a:endParaRPr>
                    </a:p>
                    <a:p>
                      <a:pPr marL="0" marR="0" algn="l">
                        <a:spcBef>
                          <a:spcPts val="0"/>
                        </a:spcBef>
                        <a:spcAft>
                          <a:spcPts val="0"/>
                        </a:spcAft>
                      </a:pPr>
                      <a:r>
                        <a:rPr lang="en-US" sz="1200" b="1" dirty="0" smtClean="0">
                          <a:solidFill>
                            <a:srgbClr val="262626"/>
                          </a:solidFill>
                          <a:effectLst/>
                          <a:latin typeface="Times New Roman"/>
                          <a:ea typeface="Times New Roman"/>
                        </a:rPr>
                        <a:t>a*b - 2_step       </a:t>
                      </a:r>
                      <a:r>
                        <a:rPr lang="en-US" sz="1200" b="1" dirty="0" smtClean="0">
                          <a:solidFill>
                            <a:schemeClr val="bg1"/>
                          </a:solidFill>
                          <a:latin typeface="Times New Roman"/>
                          <a:cs typeface="Times New Roman"/>
                        </a:rPr>
                        <a:t>2_step/(a*b)</a:t>
                      </a:r>
                      <a:r>
                        <a:rPr lang="en-US" sz="1200" dirty="0" smtClean="0">
                          <a:solidFill>
                            <a:schemeClr val="bg1"/>
                          </a:solidFill>
                          <a:latin typeface="Times New Roman"/>
                          <a:cs typeface="Times New Roman"/>
                        </a:rPr>
                        <a:t> </a:t>
                      </a:r>
                      <a:endParaRPr lang="en-US" sz="1200" dirty="0">
                        <a:solidFill>
                          <a:schemeClr val="bg1"/>
                        </a:solidFill>
                        <a:effectLst/>
                        <a:latin typeface="Times New Roman"/>
                        <a:ea typeface="Times New Roman"/>
                      </a:endParaRPr>
                    </a:p>
                  </a:txBody>
                  <a:tcPr marL="36195" marR="36195" marT="36195" marB="36195" anchor="ctr"/>
                </a:tc>
                <a:tc hMerge="1">
                  <a:txBody>
                    <a:bodyPr/>
                    <a:lstStyle/>
                    <a:p>
                      <a:endParaRPr lang="en-US"/>
                    </a:p>
                  </a:txBody>
                  <a:tcPr/>
                </a:tc>
                <a:tc>
                  <a:txBody>
                    <a:bodyPr/>
                    <a:lstStyle/>
                    <a:p>
                      <a:pPr marL="0" marR="0" algn="ctr">
                        <a:lnSpc>
                          <a:spcPct val="115000"/>
                        </a:lnSpc>
                        <a:spcBef>
                          <a:spcPts val="0"/>
                        </a:spcBef>
                        <a:spcAft>
                          <a:spcPts val="0"/>
                        </a:spcAft>
                      </a:pPr>
                      <a:r>
                        <a:rPr lang="en-US" sz="1800" b="1" dirty="0" err="1">
                          <a:solidFill>
                            <a:srgbClr val="262626"/>
                          </a:solidFill>
                          <a:effectLst/>
                          <a:latin typeface="Times New Roman"/>
                          <a:ea typeface="Times New Roman"/>
                        </a:rPr>
                        <a:t>Subst</a:t>
                      </a:r>
                      <a:r>
                        <a:rPr lang="en-US" sz="1800" b="1" dirty="0">
                          <a:solidFill>
                            <a:srgbClr val="262626"/>
                          </a:solidFill>
                          <a:effectLst/>
                          <a:latin typeface="Times New Roman"/>
                          <a:ea typeface="Times New Roman"/>
                        </a:rPr>
                        <a:t> transfer</a:t>
                      </a:r>
                      <a:endParaRPr lang="en-US" sz="1800" dirty="0">
                        <a:solidFill>
                          <a:srgbClr val="000000"/>
                        </a:solidFill>
                        <a:effectLst/>
                        <a:latin typeface="Times New Roman"/>
                        <a:ea typeface="Times New Roman"/>
                      </a:endParaRPr>
                    </a:p>
                  </a:txBody>
                  <a:tcPr marL="36195" marR="36195" marT="36195" marB="36195" anchor="ctr"/>
                </a:tc>
              </a:tr>
              <a:tr h="631109">
                <a:tc>
                  <a:txBody>
                    <a:bodyPr/>
                    <a:lstStyle/>
                    <a:p>
                      <a:pPr marL="0" marR="0">
                        <a:spcBef>
                          <a:spcPts val="0"/>
                        </a:spcBef>
                        <a:spcAft>
                          <a:spcPts val="0"/>
                        </a:spcAft>
                      </a:pPr>
                      <a:r>
                        <a:rPr lang="en-US" sz="1800" dirty="0">
                          <a:solidFill>
                            <a:srgbClr val="262626"/>
                          </a:solidFill>
                          <a:effectLst/>
                          <a:latin typeface="Times New Roman"/>
                          <a:ea typeface="Times New Roman"/>
                        </a:rPr>
                        <a:t>trip</a:t>
                      </a:r>
                      <a:endParaRPr lang="en-US" sz="1800" dirty="0">
                        <a:solidFill>
                          <a:srgbClr val="000000"/>
                        </a:solidFill>
                        <a:effectLst/>
                        <a:latin typeface="Times New Roman"/>
                        <a:ea typeface="Times New Roman"/>
                      </a:endParaRPr>
                    </a:p>
                  </a:txBody>
                  <a:tcPr marL="36195" marR="36195" marT="36195" marB="36195"/>
                </a:tc>
                <a:tc>
                  <a:txBody>
                    <a:bodyPr/>
                    <a:lstStyle/>
                    <a:p>
                      <a:pPr marL="0" marR="0">
                        <a:spcBef>
                          <a:spcPts val="0"/>
                        </a:spcBef>
                        <a:spcAft>
                          <a:spcPts val="0"/>
                        </a:spcAft>
                      </a:pPr>
                      <a:r>
                        <a:rPr lang="en-US" sz="1800" dirty="0">
                          <a:solidFill>
                            <a:srgbClr val="262626"/>
                          </a:solidFill>
                          <a:effectLst/>
                          <a:latin typeface="Times New Roman"/>
                          <a:ea typeface="Times New Roman"/>
                        </a:rPr>
                        <a:t>550/(h-2)</a:t>
                      </a:r>
                      <a:endParaRPr lang="en-US" sz="1800" dirty="0">
                        <a:solidFill>
                          <a:srgbClr val="000000"/>
                        </a:solidFill>
                        <a:effectLst/>
                        <a:latin typeface="Times New Roman"/>
                        <a:ea typeface="Times New Roman"/>
                      </a:endParaRPr>
                    </a:p>
                  </a:txBody>
                  <a:tcPr marL="36195" marR="36195" marT="36195" marB="36195"/>
                </a:tc>
                <a:tc>
                  <a:txBody>
                    <a:bodyPr/>
                    <a:lstStyle/>
                    <a:p>
                      <a:pPr marL="0" marR="0" algn="ctr">
                        <a:spcBef>
                          <a:spcPts val="0"/>
                        </a:spcBef>
                        <a:spcAft>
                          <a:spcPts val="0"/>
                        </a:spcAft>
                      </a:pPr>
                      <a:r>
                        <a:rPr lang="en-US" sz="1800">
                          <a:solidFill>
                            <a:srgbClr val="262626"/>
                          </a:solidFill>
                          <a:effectLst/>
                          <a:latin typeface="Times New Roman"/>
                          <a:ea typeface="Times New Roman"/>
                        </a:rPr>
                        <a:t>0.65</a:t>
                      </a:r>
                      <a:endParaRPr lang="en-US" sz="1800">
                        <a:solidFill>
                          <a:srgbClr val="000000"/>
                        </a:solidFill>
                        <a:effectLst/>
                        <a:latin typeface="Times New Roman"/>
                        <a:ea typeface="Times New Roman"/>
                      </a:endParaRPr>
                    </a:p>
                  </a:txBody>
                  <a:tcPr marL="36195" marR="36195" marT="36195" marB="36195"/>
                </a:tc>
                <a:tc>
                  <a:txBody>
                    <a:bodyPr/>
                    <a:lstStyle/>
                    <a:p>
                      <a:pPr marL="0" marR="0" algn="ctr">
                        <a:spcBef>
                          <a:spcPts val="0"/>
                        </a:spcBef>
                        <a:spcAft>
                          <a:spcPts val="0"/>
                        </a:spcAft>
                      </a:pPr>
                      <a:r>
                        <a:rPr lang="en-US" sz="1800">
                          <a:solidFill>
                            <a:srgbClr val="262626"/>
                          </a:solidFill>
                          <a:effectLst/>
                          <a:latin typeface="Times New Roman"/>
                          <a:ea typeface="Times New Roman"/>
                        </a:rPr>
                        <a:t>0.78</a:t>
                      </a:r>
                      <a:endParaRPr lang="en-US" sz="1800">
                        <a:solidFill>
                          <a:srgbClr val="000000"/>
                        </a:solidFill>
                        <a:effectLst/>
                        <a:latin typeface="Times New Roman"/>
                        <a:ea typeface="Times New Roman"/>
                      </a:endParaRPr>
                    </a:p>
                  </a:txBody>
                  <a:tcPr marL="36195" marR="36195" marT="36195" marB="36195"/>
                </a:tc>
                <a:tc>
                  <a:txBody>
                    <a:bodyPr/>
                    <a:lstStyle/>
                    <a:p>
                      <a:pPr marL="0" marR="0" algn="ctr">
                        <a:spcBef>
                          <a:spcPts val="0"/>
                        </a:spcBef>
                        <a:spcAft>
                          <a:spcPts val="0"/>
                        </a:spcAft>
                      </a:pPr>
                      <a:r>
                        <a:rPr lang="en-US" sz="1800">
                          <a:solidFill>
                            <a:srgbClr val="262626"/>
                          </a:solidFill>
                          <a:effectLst/>
                          <a:latin typeface="Times New Roman"/>
                          <a:ea typeface="Times New Roman"/>
                        </a:rPr>
                        <a:t>0.51</a:t>
                      </a:r>
                      <a:endParaRPr lang="en-US" sz="1800">
                        <a:solidFill>
                          <a:srgbClr val="000000"/>
                        </a:solidFill>
                        <a:effectLst/>
                        <a:latin typeface="Times New Roman"/>
                        <a:ea typeface="Times New Roman"/>
                      </a:endParaRPr>
                    </a:p>
                  </a:txBody>
                  <a:tcPr marL="36195" marR="36195" marT="36195" marB="36195"/>
                </a:tc>
                <a:tc>
                  <a:txBody>
                    <a:bodyPr/>
                    <a:lstStyle/>
                    <a:p>
                      <a:pPr marL="0" marR="0" algn="ctr">
                        <a:spcBef>
                          <a:spcPts val="0"/>
                        </a:spcBef>
                        <a:spcAft>
                          <a:spcPts val="0"/>
                        </a:spcAft>
                      </a:pPr>
                      <a:r>
                        <a:rPr lang="en-US" sz="1800">
                          <a:solidFill>
                            <a:srgbClr val="262626"/>
                          </a:solidFill>
                          <a:effectLst/>
                          <a:latin typeface="Times New Roman"/>
                          <a:ea typeface="Times New Roman"/>
                        </a:rPr>
                        <a:t>0.11</a:t>
                      </a:r>
                      <a:endParaRPr lang="en-US" sz="1800">
                        <a:solidFill>
                          <a:srgbClr val="000000"/>
                        </a:solidFill>
                        <a:effectLst/>
                        <a:latin typeface="Times New Roman"/>
                        <a:ea typeface="Times New Roman"/>
                      </a:endParaRPr>
                    </a:p>
                  </a:txBody>
                  <a:tcPr marL="36195" marR="36195" marT="36195" marB="36195"/>
                </a:tc>
                <a:tc>
                  <a:txBody>
                    <a:bodyPr/>
                    <a:lstStyle/>
                    <a:p>
                      <a:pPr marL="0" marR="0" algn="ctr">
                        <a:spcBef>
                          <a:spcPts val="0"/>
                        </a:spcBef>
                        <a:spcAft>
                          <a:spcPts val="0"/>
                        </a:spcAft>
                      </a:pPr>
                      <a:r>
                        <a:rPr lang="en-US" sz="1800">
                          <a:solidFill>
                            <a:srgbClr val="262626"/>
                          </a:solidFill>
                          <a:effectLst/>
                          <a:latin typeface="Times New Roman"/>
                          <a:ea typeface="Times New Roman"/>
                        </a:rPr>
                        <a:t>0.40</a:t>
                      </a:r>
                      <a:endParaRPr lang="en-US" sz="1800">
                        <a:solidFill>
                          <a:srgbClr val="000000"/>
                        </a:solidFill>
                        <a:effectLst/>
                        <a:latin typeface="Times New Roman"/>
                        <a:ea typeface="Times New Roman"/>
                      </a:endParaRPr>
                    </a:p>
                  </a:txBody>
                  <a:tcPr marL="36195" marR="36195" marT="36195" marB="36195"/>
                </a:tc>
                <a:tc>
                  <a:txBody>
                    <a:bodyPr/>
                    <a:lstStyle/>
                    <a:p>
                      <a:pPr marL="0" marR="0" algn="ctr">
                        <a:spcBef>
                          <a:spcPts val="0"/>
                        </a:spcBef>
                        <a:spcAft>
                          <a:spcPts val="0"/>
                        </a:spcAft>
                      </a:pPr>
                      <a:r>
                        <a:rPr lang="en-US" sz="1800">
                          <a:solidFill>
                            <a:srgbClr val="262626"/>
                          </a:solidFill>
                          <a:effectLst/>
                          <a:latin typeface="Times New Roman"/>
                          <a:ea typeface="Times New Roman"/>
                        </a:rPr>
                        <a:t>0.22</a:t>
                      </a:r>
                      <a:endParaRPr lang="en-US" sz="1800">
                        <a:solidFill>
                          <a:srgbClr val="000000"/>
                        </a:solidFill>
                        <a:effectLst/>
                        <a:latin typeface="Times New Roman"/>
                        <a:ea typeface="Times New Roman"/>
                      </a:endParaRPr>
                    </a:p>
                  </a:txBody>
                  <a:tcPr marL="36195" marR="36195" marT="36195" marB="36195"/>
                </a:tc>
                <a:tc>
                  <a:txBody>
                    <a:bodyPr/>
                    <a:lstStyle/>
                    <a:p>
                      <a:pPr marL="0" marR="0" algn="ctr">
                        <a:spcBef>
                          <a:spcPts val="0"/>
                        </a:spcBef>
                        <a:spcAft>
                          <a:spcPts val="0"/>
                        </a:spcAft>
                      </a:pPr>
                      <a:r>
                        <a:rPr lang="en-US" sz="1800" dirty="0">
                          <a:solidFill>
                            <a:srgbClr val="262626"/>
                          </a:solidFill>
                          <a:effectLst/>
                          <a:latin typeface="Times New Roman"/>
                          <a:ea typeface="Times New Roman"/>
                        </a:rPr>
                        <a:t>0.08</a:t>
                      </a:r>
                      <a:endParaRPr lang="en-US" sz="1800" dirty="0">
                        <a:solidFill>
                          <a:srgbClr val="000000"/>
                        </a:solidFill>
                        <a:effectLst/>
                        <a:latin typeface="Times New Roman"/>
                        <a:ea typeface="Times New Roman"/>
                      </a:endParaRPr>
                    </a:p>
                  </a:txBody>
                  <a:tcPr marL="36195" marR="36195" marT="36195" marB="36195"/>
                </a:tc>
              </a:tr>
              <a:tr h="376859">
                <a:tc>
                  <a:txBody>
                    <a:bodyPr/>
                    <a:lstStyle/>
                    <a:p>
                      <a:pPr marL="0" marR="0">
                        <a:spcBef>
                          <a:spcPts val="0"/>
                        </a:spcBef>
                        <a:spcAft>
                          <a:spcPts val="0"/>
                        </a:spcAft>
                      </a:pPr>
                      <a:r>
                        <a:rPr lang="en-US" sz="1800">
                          <a:solidFill>
                            <a:srgbClr val="262626"/>
                          </a:solidFill>
                          <a:effectLst/>
                          <a:latin typeface="Times New Roman"/>
                          <a:ea typeface="Times New Roman"/>
                        </a:rPr>
                        <a:t>class</a:t>
                      </a:r>
                      <a:endParaRPr lang="en-US" sz="1800">
                        <a:solidFill>
                          <a:srgbClr val="000000"/>
                        </a:solidFill>
                        <a:effectLst/>
                        <a:latin typeface="Times New Roman"/>
                        <a:ea typeface="Times New Roman"/>
                      </a:endParaRPr>
                    </a:p>
                  </a:txBody>
                  <a:tcPr marL="36195" marR="36195" marT="36195" marB="36195"/>
                </a:tc>
                <a:tc>
                  <a:txBody>
                    <a:bodyPr/>
                    <a:lstStyle/>
                    <a:p>
                      <a:pPr marL="0" marR="0">
                        <a:spcBef>
                          <a:spcPts val="0"/>
                        </a:spcBef>
                        <a:spcAft>
                          <a:spcPts val="0"/>
                        </a:spcAft>
                      </a:pPr>
                      <a:r>
                        <a:rPr lang="en-US" sz="1800">
                          <a:solidFill>
                            <a:srgbClr val="262626"/>
                          </a:solidFill>
                          <a:effectLst/>
                          <a:latin typeface="Times New Roman"/>
                          <a:ea typeface="Times New Roman"/>
                        </a:rPr>
                        <a:t>62+62-f</a:t>
                      </a:r>
                      <a:endParaRPr lang="en-US" sz="1800">
                        <a:solidFill>
                          <a:srgbClr val="000000"/>
                        </a:solidFill>
                        <a:effectLst/>
                        <a:latin typeface="Times New Roman"/>
                        <a:ea typeface="Times New Roman"/>
                      </a:endParaRPr>
                    </a:p>
                  </a:txBody>
                  <a:tcPr marL="36195" marR="36195" marT="36195" marB="36195"/>
                </a:tc>
                <a:tc>
                  <a:txBody>
                    <a:bodyPr/>
                    <a:lstStyle/>
                    <a:p>
                      <a:pPr marL="0" marR="0" algn="ctr">
                        <a:spcBef>
                          <a:spcPts val="0"/>
                        </a:spcBef>
                        <a:spcAft>
                          <a:spcPts val="0"/>
                        </a:spcAft>
                      </a:pPr>
                      <a:r>
                        <a:rPr lang="en-US" sz="1800">
                          <a:solidFill>
                            <a:srgbClr val="262626"/>
                          </a:solidFill>
                          <a:effectLst/>
                          <a:latin typeface="Times New Roman"/>
                          <a:ea typeface="Times New Roman"/>
                        </a:rPr>
                        <a:t>0.75</a:t>
                      </a:r>
                      <a:endParaRPr lang="en-US" sz="1800">
                        <a:solidFill>
                          <a:srgbClr val="000000"/>
                        </a:solidFill>
                        <a:effectLst/>
                        <a:latin typeface="Times New Roman"/>
                        <a:ea typeface="Times New Roman"/>
                      </a:endParaRPr>
                    </a:p>
                  </a:txBody>
                  <a:tcPr marL="36195" marR="36195" marT="36195" marB="36195"/>
                </a:tc>
                <a:tc>
                  <a:txBody>
                    <a:bodyPr/>
                    <a:lstStyle/>
                    <a:p>
                      <a:pPr marL="0" marR="0" algn="ctr">
                        <a:spcBef>
                          <a:spcPts val="0"/>
                        </a:spcBef>
                        <a:spcAft>
                          <a:spcPts val="0"/>
                        </a:spcAft>
                      </a:pPr>
                      <a:r>
                        <a:rPr lang="en-US" sz="1800">
                          <a:solidFill>
                            <a:srgbClr val="262626"/>
                          </a:solidFill>
                          <a:effectLst/>
                          <a:latin typeface="Times New Roman"/>
                          <a:ea typeface="Times New Roman"/>
                        </a:rPr>
                        <a:t>0.7</a:t>
                      </a:r>
                      <a:endParaRPr lang="en-US" sz="1800">
                        <a:solidFill>
                          <a:srgbClr val="000000"/>
                        </a:solidFill>
                        <a:effectLst/>
                        <a:latin typeface="Times New Roman"/>
                        <a:ea typeface="Times New Roman"/>
                      </a:endParaRPr>
                    </a:p>
                  </a:txBody>
                  <a:tcPr marL="36195" marR="36195" marT="36195" marB="36195"/>
                </a:tc>
                <a:tc>
                  <a:txBody>
                    <a:bodyPr/>
                    <a:lstStyle/>
                    <a:p>
                      <a:pPr marL="0" marR="0" algn="ctr">
                        <a:spcBef>
                          <a:spcPts val="0"/>
                        </a:spcBef>
                        <a:spcAft>
                          <a:spcPts val="0"/>
                        </a:spcAft>
                      </a:pPr>
                      <a:r>
                        <a:rPr lang="en-US" sz="1800">
                          <a:solidFill>
                            <a:srgbClr val="262626"/>
                          </a:solidFill>
                          <a:effectLst/>
                          <a:latin typeface="Times New Roman"/>
                          <a:ea typeface="Times New Roman"/>
                        </a:rPr>
                        <a:t>0.53</a:t>
                      </a:r>
                      <a:endParaRPr lang="en-US" sz="1800">
                        <a:solidFill>
                          <a:srgbClr val="000000"/>
                        </a:solidFill>
                        <a:effectLst/>
                        <a:latin typeface="Times New Roman"/>
                        <a:ea typeface="Times New Roman"/>
                      </a:endParaRPr>
                    </a:p>
                  </a:txBody>
                  <a:tcPr marL="36195" marR="36195" marT="36195" marB="36195"/>
                </a:tc>
                <a:tc>
                  <a:txBody>
                    <a:bodyPr/>
                    <a:lstStyle/>
                    <a:p>
                      <a:pPr marL="0" marR="0" algn="ctr">
                        <a:spcBef>
                          <a:spcPts val="0"/>
                        </a:spcBef>
                        <a:spcAft>
                          <a:spcPts val="0"/>
                        </a:spcAft>
                      </a:pPr>
                      <a:r>
                        <a:rPr lang="en-US" sz="1800">
                          <a:solidFill>
                            <a:srgbClr val="262626"/>
                          </a:solidFill>
                          <a:effectLst/>
                          <a:latin typeface="Times New Roman"/>
                          <a:ea typeface="Times New Roman"/>
                        </a:rPr>
                        <a:t>0.13</a:t>
                      </a:r>
                      <a:endParaRPr lang="en-US" sz="1800">
                        <a:solidFill>
                          <a:srgbClr val="000000"/>
                        </a:solidFill>
                        <a:effectLst/>
                        <a:latin typeface="Times New Roman"/>
                        <a:ea typeface="Times New Roman"/>
                      </a:endParaRPr>
                    </a:p>
                  </a:txBody>
                  <a:tcPr marL="36195" marR="36195" marT="36195" marB="36195"/>
                </a:tc>
                <a:tc>
                  <a:txBody>
                    <a:bodyPr/>
                    <a:lstStyle/>
                    <a:p>
                      <a:pPr marL="0" marR="0" algn="ctr">
                        <a:spcBef>
                          <a:spcPts val="0"/>
                        </a:spcBef>
                        <a:spcAft>
                          <a:spcPts val="0"/>
                        </a:spcAft>
                      </a:pPr>
                      <a:r>
                        <a:rPr lang="en-US" sz="1800">
                          <a:solidFill>
                            <a:srgbClr val="262626"/>
                          </a:solidFill>
                          <a:effectLst/>
                          <a:latin typeface="Times New Roman"/>
                          <a:ea typeface="Times New Roman"/>
                        </a:rPr>
                        <a:t>0.40</a:t>
                      </a:r>
                      <a:endParaRPr lang="en-US" sz="1800">
                        <a:solidFill>
                          <a:srgbClr val="000000"/>
                        </a:solidFill>
                        <a:effectLst/>
                        <a:latin typeface="Times New Roman"/>
                        <a:ea typeface="Times New Roman"/>
                      </a:endParaRPr>
                    </a:p>
                  </a:txBody>
                  <a:tcPr marL="36195" marR="36195" marT="36195" marB="36195"/>
                </a:tc>
                <a:tc>
                  <a:txBody>
                    <a:bodyPr/>
                    <a:lstStyle/>
                    <a:p>
                      <a:pPr marL="0" marR="0" algn="ctr">
                        <a:spcBef>
                          <a:spcPts val="0"/>
                        </a:spcBef>
                        <a:spcAft>
                          <a:spcPts val="0"/>
                        </a:spcAft>
                      </a:pPr>
                      <a:r>
                        <a:rPr lang="en-US" sz="1800">
                          <a:solidFill>
                            <a:srgbClr val="262626"/>
                          </a:solidFill>
                          <a:effectLst/>
                          <a:latin typeface="Times New Roman"/>
                          <a:ea typeface="Times New Roman"/>
                        </a:rPr>
                        <a:t>0.25</a:t>
                      </a:r>
                      <a:endParaRPr lang="en-US" sz="1800">
                        <a:solidFill>
                          <a:srgbClr val="000000"/>
                        </a:solidFill>
                        <a:effectLst/>
                        <a:latin typeface="Times New Roman"/>
                        <a:ea typeface="Times New Roman"/>
                      </a:endParaRPr>
                    </a:p>
                  </a:txBody>
                  <a:tcPr marL="36195" marR="36195" marT="36195" marB="36195"/>
                </a:tc>
                <a:tc>
                  <a:txBody>
                    <a:bodyPr/>
                    <a:lstStyle/>
                    <a:p>
                      <a:pPr marL="0" marR="0" algn="ctr">
                        <a:spcBef>
                          <a:spcPts val="0"/>
                        </a:spcBef>
                        <a:spcAft>
                          <a:spcPts val="0"/>
                        </a:spcAft>
                      </a:pPr>
                      <a:r>
                        <a:rPr lang="en-US" sz="1800">
                          <a:solidFill>
                            <a:srgbClr val="262626"/>
                          </a:solidFill>
                          <a:effectLst/>
                          <a:latin typeface="Times New Roman"/>
                          <a:ea typeface="Times New Roman"/>
                        </a:rPr>
                        <a:t>0.12</a:t>
                      </a:r>
                      <a:endParaRPr lang="en-US" sz="1800">
                        <a:solidFill>
                          <a:srgbClr val="000000"/>
                        </a:solidFill>
                        <a:effectLst/>
                        <a:latin typeface="Times New Roman"/>
                        <a:ea typeface="Times New Roman"/>
                      </a:endParaRPr>
                    </a:p>
                  </a:txBody>
                  <a:tcPr marL="36195" marR="36195" marT="36195" marB="36195"/>
                </a:tc>
              </a:tr>
              <a:tr h="376859">
                <a:tc>
                  <a:txBody>
                    <a:bodyPr/>
                    <a:lstStyle/>
                    <a:p>
                      <a:pPr marL="0" marR="0">
                        <a:spcBef>
                          <a:spcPts val="0"/>
                        </a:spcBef>
                        <a:spcAft>
                          <a:spcPts val="0"/>
                        </a:spcAft>
                      </a:pPr>
                      <a:r>
                        <a:rPr lang="en-US" sz="1800">
                          <a:solidFill>
                            <a:srgbClr val="262626"/>
                          </a:solidFill>
                          <a:effectLst/>
                          <a:latin typeface="Times New Roman"/>
                          <a:ea typeface="Times New Roman"/>
                        </a:rPr>
                        <a:t>jackets</a:t>
                      </a:r>
                      <a:endParaRPr lang="en-US" sz="1800">
                        <a:solidFill>
                          <a:srgbClr val="000000"/>
                        </a:solidFill>
                        <a:effectLst/>
                        <a:latin typeface="Times New Roman"/>
                        <a:ea typeface="Times New Roman"/>
                      </a:endParaRPr>
                    </a:p>
                  </a:txBody>
                  <a:tcPr marL="36195" marR="36195" marT="36195" marB="36195"/>
                </a:tc>
                <a:tc>
                  <a:txBody>
                    <a:bodyPr/>
                    <a:lstStyle/>
                    <a:p>
                      <a:pPr marL="0" marR="0">
                        <a:spcBef>
                          <a:spcPts val="0"/>
                        </a:spcBef>
                        <a:spcAft>
                          <a:spcPts val="0"/>
                        </a:spcAft>
                      </a:pPr>
                      <a:r>
                        <a:rPr lang="en-US" sz="1800" dirty="0">
                          <a:solidFill>
                            <a:srgbClr val="262626"/>
                          </a:solidFill>
                          <a:effectLst/>
                          <a:latin typeface="Times New Roman"/>
                          <a:ea typeface="Times New Roman"/>
                        </a:rPr>
                        <a:t>d-1/3*d</a:t>
                      </a:r>
                      <a:endParaRPr lang="en-US" sz="1800" dirty="0">
                        <a:solidFill>
                          <a:srgbClr val="000000"/>
                        </a:solidFill>
                        <a:effectLst/>
                        <a:latin typeface="Times New Roman"/>
                        <a:ea typeface="Times New Roman"/>
                      </a:endParaRPr>
                    </a:p>
                  </a:txBody>
                  <a:tcPr marL="36195" marR="36195" marT="36195" marB="36195"/>
                </a:tc>
                <a:tc>
                  <a:txBody>
                    <a:bodyPr/>
                    <a:lstStyle/>
                    <a:p>
                      <a:pPr marL="0" marR="0" algn="ctr">
                        <a:spcBef>
                          <a:spcPts val="0"/>
                        </a:spcBef>
                        <a:spcAft>
                          <a:spcPts val="0"/>
                        </a:spcAft>
                      </a:pPr>
                      <a:r>
                        <a:rPr lang="en-US" sz="1800">
                          <a:solidFill>
                            <a:srgbClr val="262626"/>
                          </a:solidFill>
                          <a:effectLst/>
                          <a:latin typeface="Times New Roman"/>
                          <a:ea typeface="Times New Roman"/>
                        </a:rPr>
                        <a:t>0.58</a:t>
                      </a:r>
                      <a:endParaRPr lang="en-US" sz="1800">
                        <a:solidFill>
                          <a:srgbClr val="000000"/>
                        </a:solidFill>
                        <a:effectLst/>
                        <a:latin typeface="Times New Roman"/>
                        <a:ea typeface="Times New Roman"/>
                      </a:endParaRPr>
                    </a:p>
                  </a:txBody>
                  <a:tcPr marL="36195" marR="36195" marT="36195" marB="36195"/>
                </a:tc>
                <a:tc>
                  <a:txBody>
                    <a:bodyPr/>
                    <a:lstStyle/>
                    <a:p>
                      <a:pPr marL="0" marR="0" algn="ctr">
                        <a:spcBef>
                          <a:spcPts val="0"/>
                        </a:spcBef>
                        <a:spcAft>
                          <a:spcPts val="0"/>
                        </a:spcAft>
                      </a:pPr>
                      <a:r>
                        <a:rPr lang="en-US" sz="1800">
                          <a:solidFill>
                            <a:srgbClr val="262626"/>
                          </a:solidFill>
                          <a:effectLst/>
                          <a:latin typeface="Times New Roman"/>
                          <a:ea typeface="Times New Roman"/>
                        </a:rPr>
                        <a:t>0.54</a:t>
                      </a:r>
                      <a:endParaRPr lang="en-US" sz="1800">
                        <a:solidFill>
                          <a:srgbClr val="000000"/>
                        </a:solidFill>
                        <a:effectLst/>
                        <a:latin typeface="Times New Roman"/>
                        <a:ea typeface="Times New Roman"/>
                      </a:endParaRPr>
                    </a:p>
                  </a:txBody>
                  <a:tcPr marL="36195" marR="36195" marT="36195" marB="36195"/>
                </a:tc>
                <a:tc>
                  <a:txBody>
                    <a:bodyPr/>
                    <a:lstStyle/>
                    <a:p>
                      <a:pPr marL="0" marR="0" algn="ctr">
                        <a:spcBef>
                          <a:spcPts val="0"/>
                        </a:spcBef>
                        <a:spcAft>
                          <a:spcPts val="0"/>
                        </a:spcAft>
                      </a:pPr>
                      <a:r>
                        <a:rPr lang="en-US" sz="1800">
                          <a:solidFill>
                            <a:srgbClr val="262626"/>
                          </a:solidFill>
                          <a:effectLst/>
                          <a:latin typeface="Times New Roman"/>
                          <a:ea typeface="Times New Roman"/>
                        </a:rPr>
                        <a:t>0.29</a:t>
                      </a:r>
                      <a:endParaRPr lang="en-US" sz="1800">
                        <a:solidFill>
                          <a:srgbClr val="000000"/>
                        </a:solidFill>
                        <a:effectLst/>
                        <a:latin typeface="Times New Roman"/>
                        <a:ea typeface="Times New Roman"/>
                      </a:endParaRPr>
                    </a:p>
                  </a:txBody>
                  <a:tcPr marL="36195" marR="36195" marT="36195" marB="36195"/>
                </a:tc>
                <a:tc>
                  <a:txBody>
                    <a:bodyPr/>
                    <a:lstStyle/>
                    <a:p>
                      <a:pPr marL="0" marR="0" algn="ctr">
                        <a:spcBef>
                          <a:spcPts val="0"/>
                        </a:spcBef>
                        <a:spcAft>
                          <a:spcPts val="0"/>
                        </a:spcAft>
                      </a:pPr>
                      <a:r>
                        <a:rPr lang="en-US" sz="1800">
                          <a:solidFill>
                            <a:srgbClr val="262626"/>
                          </a:solidFill>
                          <a:effectLst/>
                          <a:latin typeface="Times New Roman"/>
                          <a:ea typeface="Times New Roman"/>
                        </a:rPr>
                        <a:t>0.16</a:t>
                      </a:r>
                      <a:endParaRPr lang="en-US" sz="1800">
                        <a:solidFill>
                          <a:srgbClr val="000000"/>
                        </a:solidFill>
                        <a:effectLst/>
                        <a:latin typeface="Times New Roman"/>
                        <a:ea typeface="Times New Roman"/>
                      </a:endParaRPr>
                    </a:p>
                  </a:txBody>
                  <a:tcPr marL="36195" marR="36195" marT="36195" marB="36195"/>
                </a:tc>
                <a:tc>
                  <a:txBody>
                    <a:bodyPr/>
                    <a:lstStyle/>
                    <a:p>
                      <a:pPr marL="0" marR="0" algn="ctr">
                        <a:spcBef>
                          <a:spcPts val="0"/>
                        </a:spcBef>
                        <a:spcAft>
                          <a:spcPts val="0"/>
                        </a:spcAft>
                      </a:pPr>
                      <a:r>
                        <a:rPr lang="en-US" sz="1800">
                          <a:solidFill>
                            <a:srgbClr val="262626"/>
                          </a:solidFill>
                          <a:effectLst/>
                          <a:latin typeface="Times New Roman"/>
                          <a:ea typeface="Times New Roman"/>
                        </a:rPr>
                        <a:t>0.13</a:t>
                      </a:r>
                      <a:endParaRPr lang="en-US" sz="1800">
                        <a:solidFill>
                          <a:srgbClr val="000000"/>
                        </a:solidFill>
                        <a:effectLst/>
                        <a:latin typeface="Times New Roman"/>
                        <a:ea typeface="Times New Roman"/>
                      </a:endParaRPr>
                    </a:p>
                  </a:txBody>
                  <a:tcPr marL="36195" marR="36195" marT="36195" marB="36195"/>
                </a:tc>
                <a:tc>
                  <a:txBody>
                    <a:bodyPr/>
                    <a:lstStyle/>
                    <a:p>
                      <a:pPr marL="0" marR="0" algn="ctr">
                        <a:spcBef>
                          <a:spcPts val="0"/>
                        </a:spcBef>
                        <a:spcAft>
                          <a:spcPts val="0"/>
                        </a:spcAft>
                      </a:pPr>
                      <a:r>
                        <a:rPr lang="en-US" sz="1800" dirty="0">
                          <a:solidFill>
                            <a:srgbClr val="262626"/>
                          </a:solidFill>
                          <a:effectLst/>
                          <a:latin typeface="Times New Roman"/>
                          <a:ea typeface="Times New Roman"/>
                        </a:rPr>
                        <a:t>0.56</a:t>
                      </a:r>
                      <a:endParaRPr lang="en-US" sz="1800" dirty="0">
                        <a:solidFill>
                          <a:srgbClr val="000000"/>
                        </a:solidFill>
                        <a:effectLst/>
                        <a:latin typeface="Times New Roman"/>
                        <a:ea typeface="Times New Roman"/>
                      </a:endParaRPr>
                    </a:p>
                  </a:txBody>
                  <a:tcPr marL="36195" marR="36195" marT="36195" marB="36195"/>
                </a:tc>
                <a:tc>
                  <a:txBody>
                    <a:bodyPr/>
                    <a:lstStyle/>
                    <a:p>
                      <a:pPr marL="0" marR="0" algn="ctr">
                        <a:spcBef>
                          <a:spcPts val="0"/>
                        </a:spcBef>
                        <a:spcAft>
                          <a:spcPts val="0"/>
                        </a:spcAft>
                      </a:pPr>
                      <a:r>
                        <a:rPr lang="en-US" sz="1800">
                          <a:solidFill>
                            <a:srgbClr val="262626"/>
                          </a:solidFill>
                          <a:effectLst/>
                          <a:latin typeface="Times New Roman"/>
                          <a:ea typeface="Times New Roman"/>
                        </a:rPr>
                        <a:t>-0.02</a:t>
                      </a:r>
                      <a:endParaRPr lang="en-US" sz="1800">
                        <a:solidFill>
                          <a:srgbClr val="000000"/>
                        </a:solidFill>
                        <a:effectLst/>
                        <a:latin typeface="Times New Roman"/>
                        <a:ea typeface="Times New Roman"/>
                      </a:endParaRPr>
                    </a:p>
                  </a:txBody>
                  <a:tcPr marL="36195" marR="36195" marT="36195" marB="36195"/>
                </a:tc>
              </a:tr>
              <a:tr h="376859">
                <a:tc>
                  <a:txBody>
                    <a:bodyPr/>
                    <a:lstStyle/>
                    <a:p>
                      <a:pPr marL="0" marR="0">
                        <a:spcBef>
                          <a:spcPts val="0"/>
                        </a:spcBef>
                        <a:spcAft>
                          <a:spcPts val="0"/>
                        </a:spcAft>
                      </a:pPr>
                      <a:r>
                        <a:rPr lang="en-US" sz="1800">
                          <a:solidFill>
                            <a:srgbClr val="262626"/>
                          </a:solidFill>
                          <a:effectLst/>
                          <a:latin typeface="Times New Roman"/>
                          <a:ea typeface="Times New Roman"/>
                        </a:rPr>
                        <a:t>sisters</a:t>
                      </a:r>
                      <a:endParaRPr lang="en-US" sz="1800">
                        <a:solidFill>
                          <a:srgbClr val="000000"/>
                        </a:solidFill>
                        <a:effectLst/>
                        <a:latin typeface="Times New Roman"/>
                        <a:ea typeface="Times New Roman"/>
                      </a:endParaRPr>
                    </a:p>
                  </a:txBody>
                  <a:tcPr marL="36195" marR="36195" marT="36195" marB="36195"/>
                </a:tc>
                <a:tc>
                  <a:txBody>
                    <a:bodyPr/>
                    <a:lstStyle/>
                    <a:p>
                      <a:pPr marL="0" marR="0">
                        <a:spcBef>
                          <a:spcPts val="0"/>
                        </a:spcBef>
                        <a:spcAft>
                          <a:spcPts val="0"/>
                        </a:spcAft>
                      </a:pPr>
                      <a:r>
                        <a:rPr lang="en-US" sz="1800" dirty="0">
                          <a:solidFill>
                            <a:srgbClr val="262626"/>
                          </a:solidFill>
                          <a:effectLst/>
                          <a:latin typeface="Times New Roman"/>
                          <a:ea typeface="Times New Roman"/>
                        </a:rPr>
                        <a:t>(72-m)/4</a:t>
                      </a:r>
                      <a:endParaRPr lang="en-US" sz="1800" dirty="0">
                        <a:solidFill>
                          <a:srgbClr val="000000"/>
                        </a:solidFill>
                        <a:effectLst/>
                        <a:latin typeface="Times New Roman"/>
                        <a:ea typeface="Times New Roman"/>
                      </a:endParaRPr>
                    </a:p>
                  </a:txBody>
                  <a:tcPr marL="36195" marR="36195" marT="36195" marB="36195"/>
                </a:tc>
                <a:tc>
                  <a:txBody>
                    <a:bodyPr/>
                    <a:lstStyle/>
                    <a:p>
                      <a:pPr marL="0" marR="0" algn="ctr">
                        <a:spcBef>
                          <a:spcPts val="0"/>
                        </a:spcBef>
                        <a:spcAft>
                          <a:spcPts val="0"/>
                        </a:spcAft>
                      </a:pPr>
                      <a:r>
                        <a:rPr lang="en-US" sz="1800">
                          <a:solidFill>
                            <a:srgbClr val="262626"/>
                          </a:solidFill>
                          <a:effectLst/>
                          <a:latin typeface="Times New Roman"/>
                          <a:ea typeface="Times New Roman"/>
                        </a:rPr>
                        <a:t>0.71</a:t>
                      </a:r>
                      <a:endParaRPr lang="en-US" sz="1800">
                        <a:solidFill>
                          <a:srgbClr val="000000"/>
                        </a:solidFill>
                        <a:effectLst/>
                        <a:latin typeface="Times New Roman"/>
                        <a:ea typeface="Times New Roman"/>
                      </a:endParaRPr>
                    </a:p>
                  </a:txBody>
                  <a:tcPr marL="36195" marR="36195" marT="36195" marB="36195"/>
                </a:tc>
                <a:tc>
                  <a:txBody>
                    <a:bodyPr/>
                    <a:lstStyle/>
                    <a:p>
                      <a:pPr marL="0" marR="0" algn="ctr">
                        <a:spcBef>
                          <a:spcPts val="0"/>
                        </a:spcBef>
                        <a:spcAft>
                          <a:spcPts val="0"/>
                        </a:spcAft>
                      </a:pPr>
                      <a:r>
                        <a:rPr lang="en-US" sz="1800">
                          <a:solidFill>
                            <a:srgbClr val="262626"/>
                          </a:solidFill>
                          <a:effectLst/>
                          <a:latin typeface="Times New Roman"/>
                          <a:ea typeface="Times New Roman"/>
                        </a:rPr>
                        <a:t>0.63</a:t>
                      </a:r>
                      <a:endParaRPr lang="en-US" sz="1800">
                        <a:solidFill>
                          <a:srgbClr val="000000"/>
                        </a:solidFill>
                        <a:effectLst/>
                        <a:latin typeface="Times New Roman"/>
                        <a:ea typeface="Times New Roman"/>
                      </a:endParaRPr>
                    </a:p>
                  </a:txBody>
                  <a:tcPr marL="36195" marR="36195" marT="36195" marB="36195"/>
                </a:tc>
                <a:tc>
                  <a:txBody>
                    <a:bodyPr/>
                    <a:lstStyle/>
                    <a:p>
                      <a:pPr marL="0" marR="0" algn="ctr">
                        <a:spcBef>
                          <a:spcPts val="0"/>
                        </a:spcBef>
                        <a:spcAft>
                          <a:spcPts val="0"/>
                        </a:spcAft>
                      </a:pPr>
                      <a:r>
                        <a:rPr lang="en-US" sz="1800">
                          <a:solidFill>
                            <a:srgbClr val="262626"/>
                          </a:solidFill>
                          <a:effectLst/>
                          <a:latin typeface="Times New Roman"/>
                          <a:ea typeface="Times New Roman"/>
                        </a:rPr>
                        <a:t>0.45</a:t>
                      </a:r>
                      <a:endParaRPr lang="en-US" sz="1800">
                        <a:solidFill>
                          <a:srgbClr val="000000"/>
                        </a:solidFill>
                        <a:effectLst/>
                        <a:latin typeface="Times New Roman"/>
                        <a:ea typeface="Times New Roman"/>
                      </a:endParaRPr>
                    </a:p>
                  </a:txBody>
                  <a:tcPr marL="36195" marR="36195" marT="36195" marB="36195"/>
                </a:tc>
                <a:tc>
                  <a:txBody>
                    <a:bodyPr/>
                    <a:lstStyle/>
                    <a:p>
                      <a:pPr marL="0" marR="0" algn="ctr">
                        <a:spcBef>
                          <a:spcPts val="0"/>
                        </a:spcBef>
                        <a:spcAft>
                          <a:spcPts val="0"/>
                        </a:spcAft>
                      </a:pPr>
                      <a:r>
                        <a:rPr lang="en-US" sz="1800">
                          <a:solidFill>
                            <a:srgbClr val="262626"/>
                          </a:solidFill>
                          <a:effectLst/>
                          <a:latin typeface="Times New Roman"/>
                          <a:ea typeface="Times New Roman"/>
                        </a:rPr>
                        <a:t>0.32</a:t>
                      </a:r>
                      <a:endParaRPr lang="en-US" sz="1800">
                        <a:solidFill>
                          <a:srgbClr val="000000"/>
                        </a:solidFill>
                        <a:effectLst/>
                        <a:latin typeface="Times New Roman"/>
                        <a:ea typeface="Times New Roman"/>
                      </a:endParaRPr>
                    </a:p>
                  </a:txBody>
                  <a:tcPr marL="36195" marR="36195" marT="36195" marB="36195"/>
                </a:tc>
                <a:tc>
                  <a:txBody>
                    <a:bodyPr/>
                    <a:lstStyle/>
                    <a:p>
                      <a:pPr marL="0" marR="0" algn="ctr">
                        <a:spcBef>
                          <a:spcPts val="0"/>
                        </a:spcBef>
                        <a:spcAft>
                          <a:spcPts val="0"/>
                        </a:spcAft>
                      </a:pPr>
                      <a:r>
                        <a:rPr lang="en-US" sz="1800">
                          <a:solidFill>
                            <a:srgbClr val="262626"/>
                          </a:solidFill>
                          <a:effectLst/>
                          <a:latin typeface="Times New Roman"/>
                          <a:ea typeface="Times New Roman"/>
                        </a:rPr>
                        <a:t>0.13</a:t>
                      </a:r>
                      <a:endParaRPr lang="en-US" sz="1800">
                        <a:solidFill>
                          <a:srgbClr val="000000"/>
                        </a:solidFill>
                        <a:effectLst/>
                        <a:latin typeface="Times New Roman"/>
                        <a:ea typeface="Times New Roman"/>
                      </a:endParaRPr>
                    </a:p>
                  </a:txBody>
                  <a:tcPr marL="36195" marR="36195" marT="36195" marB="36195"/>
                </a:tc>
                <a:tc>
                  <a:txBody>
                    <a:bodyPr/>
                    <a:lstStyle/>
                    <a:p>
                      <a:pPr marL="0" marR="0" algn="ctr">
                        <a:spcBef>
                          <a:spcPts val="0"/>
                        </a:spcBef>
                        <a:spcAft>
                          <a:spcPts val="0"/>
                        </a:spcAft>
                      </a:pPr>
                      <a:r>
                        <a:rPr lang="en-US" sz="1800">
                          <a:solidFill>
                            <a:srgbClr val="262626"/>
                          </a:solidFill>
                          <a:effectLst/>
                          <a:latin typeface="Times New Roman"/>
                          <a:ea typeface="Times New Roman"/>
                        </a:rPr>
                        <a:t>0.72</a:t>
                      </a:r>
                      <a:endParaRPr lang="en-US" sz="1800">
                        <a:solidFill>
                          <a:srgbClr val="000000"/>
                        </a:solidFill>
                        <a:effectLst/>
                        <a:latin typeface="Times New Roman"/>
                        <a:ea typeface="Times New Roman"/>
                      </a:endParaRPr>
                    </a:p>
                  </a:txBody>
                  <a:tcPr marL="36195" marR="36195" marT="36195" marB="36195"/>
                </a:tc>
                <a:tc>
                  <a:txBody>
                    <a:bodyPr/>
                    <a:lstStyle/>
                    <a:p>
                      <a:pPr marL="0" marR="0" algn="ctr">
                        <a:spcBef>
                          <a:spcPts val="0"/>
                        </a:spcBef>
                        <a:spcAft>
                          <a:spcPts val="0"/>
                        </a:spcAft>
                      </a:pPr>
                      <a:r>
                        <a:rPr lang="en-US" sz="1800">
                          <a:solidFill>
                            <a:srgbClr val="262626"/>
                          </a:solidFill>
                          <a:effectLst/>
                          <a:latin typeface="Times New Roman"/>
                          <a:ea typeface="Times New Roman"/>
                        </a:rPr>
                        <a:t>0.15</a:t>
                      </a:r>
                      <a:endParaRPr lang="en-US" sz="1800">
                        <a:solidFill>
                          <a:srgbClr val="000000"/>
                        </a:solidFill>
                        <a:effectLst/>
                        <a:latin typeface="Times New Roman"/>
                        <a:ea typeface="Times New Roman"/>
                      </a:endParaRPr>
                    </a:p>
                  </a:txBody>
                  <a:tcPr marL="36195" marR="36195" marT="36195" marB="36195"/>
                </a:tc>
              </a:tr>
              <a:tr h="376859">
                <a:tc>
                  <a:txBody>
                    <a:bodyPr/>
                    <a:lstStyle/>
                    <a:p>
                      <a:pPr marL="0" marR="0">
                        <a:spcBef>
                          <a:spcPts val="0"/>
                        </a:spcBef>
                        <a:spcAft>
                          <a:spcPts val="0"/>
                        </a:spcAft>
                      </a:pPr>
                      <a:r>
                        <a:rPr lang="en-US" sz="1800">
                          <a:solidFill>
                            <a:srgbClr val="262626"/>
                          </a:solidFill>
                          <a:effectLst/>
                          <a:latin typeface="Times New Roman"/>
                          <a:ea typeface="Times New Roman"/>
                        </a:rPr>
                        <a:t>rowboat</a:t>
                      </a:r>
                      <a:endParaRPr lang="en-US" sz="1800">
                        <a:solidFill>
                          <a:srgbClr val="000000"/>
                        </a:solidFill>
                        <a:effectLst/>
                        <a:latin typeface="Times New Roman"/>
                        <a:ea typeface="Times New Roman"/>
                      </a:endParaRPr>
                    </a:p>
                  </a:txBody>
                  <a:tcPr marL="36195" marR="36195" marT="36195" marB="36195"/>
                </a:tc>
                <a:tc>
                  <a:txBody>
                    <a:bodyPr/>
                    <a:lstStyle/>
                    <a:p>
                      <a:pPr marL="0" marR="0">
                        <a:spcBef>
                          <a:spcPts val="0"/>
                        </a:spcBef>
                        <a:spcAft>
                          <a:spcPts val="0"/>
                        </a:spcAft>
                      </a:pPr>
                      <a:r>
                        <a:rPr lang="en-US" sz="1800">
                          <a:solidFill>
                            <a:srgbClr val="262626"/>
                          </a:solidFill>
                          <a:effectLst/>
                          <a:latin typeface="Times New Roman"/>
                          <a:ea typeface="Times New Roman"/>
                        </a:rPr>
                        <a:t>800-40m</a:t>
                      </a:r>
                      <a:endParaRPr lang="en-US" sz="1800">
                        <a:solidFill>
                          <a:srgbClr val="000000"/>
                        </a:solidFill>
                        <a:effectLst/>
                        <a:latin typeface="Times New Roman"/>
                        <a:ea typeface="Times New Roman"/>
                      </a:endParaRPr>
                    </a:p>
                  </a:txBody>
                  <a:tcPr marL="36195" marR="36195" marT="36195" marB="36195"/>
                </a:tc>
                <a:tc>
                  <a:txBody>
                    <a:bodyPr/>
                    <a:lstStyle/>
                    <a:p>
                      <a:pPr marL="0" marR="0" algn="ctr">
                        <a:spcBef>
                          <a:spcPts val="0"/>
                        </a:spcBef>
                        <a:spcAft>
                          <a:spcPts val="0"/>
                        </a:spcAft>
                      </a:pPr>
                      <a:r>
                        <a:rPr lang="en-US" sz="1800">
                          <a:solidFill>
                            <a:srgbClr val="262626"/>
                          </a:solidFill>
                          <a:effectLst/>
                          <a:latin typeface="Times New Roman"/>
                          <a:ea typeface="Times New Roman"/>
                        </a:rPr>
                        <a:t>0.7</a:t>
                      </a:r>
                      <a:endParaRPr lang="en-US" sz="1800">
                        <a:solidFill>
                          <a:srgbClr val="000000"/>
                        </a:solidFill>
                        <a:effectLst/>
                        <a:latin typeface="Times New Roman"/>
                        <a:ea typeface="Times New Roman"/>
                      </a:endParaRPr>
                    </a:p>
                  </a:txBody>
                  <a:tcPr marL="36195" marR="36195" marT="36195" marB="36195"/>
                </a:tc>
                <a:tc>
                  <a:txBody>
                    <a:bodyPr/>
                    <a:lstStyle/>
                    <a:p>
                      <a:pPr marL="0" marR="0" algn="ctr">
                        <a:spcBef>
                          <a:spcPts val="0"/>
                        </a:spcBef>
                        <a:spcAft>
                          <a:spcPts val="0"/>
                        </a:spcAft>
                      </a:pPr>
                      <a:r>
                        <a:rPr lang="en-US" sz="1800">
                          <a:solidFill>
                            <a:srgbClr val="262626"/>
                          </a:solidFill>
                          <a:effectLst/>
                          <a:latin typeface="Times New Roman"/>
                          <a:ea typeface="Times New Roman"/>
                        </a:rPr>
                        <a:t>0.55</a:t>
                      </a:r>
                      <a:endParaRPr lang="en-US" sz="1800">
                        <a:solidFill>
                          <a:srgbClr val="000000"/>
                        </a:solidFill>
                        <a:effectLst/>
                        <a:latin typeface="Times New Roman"/>
                        <a:ea typeface="Times New Roman"/>
                      </a:endParaRPr>
                    </a:p>
                  </a:txBody>
                  <a:tcPr marL="36195" marR="36195" marT="36195" marB="36195"/>
                </a:tc>
                <a:tc>
                  <a:txBody>
                    <a:bodyPr/>
                    <a:lstStyle/>
                    <a:p>
                      <a:pPr marL="0" marR="0" algn="ctr">
                        <a:spcBef>
                          <a:spcPts val="0"/>
                        </a:spcBef>
                        <a:spcAft>
                          <a:spcPts val="0"/>
                        </a:spcAft>
                      </a:pPr>
                      <a:r>
                        <a:rPr lang="en-US" sz="1800">
                          <a:solidFill>
                            <a:srgbClr val="262626"/>
                          </a:solidFill>
                          <a:effectLst/>
                          <a:latin typeface="Times New Roman"/>
                          <a:ea typeface="Times New Roman"/>
                        </a:rPr>
                        <a:t>0.38</a:t>
                      </a:r>
                      <a:endParaRPr lang="en-US" sz="1800">
                        <a:solidFill>
                          <a:srgbClr val="000000"/>
                        </a:solidFill>
                        <a:effectLst/>
                        <a:latin typeface="Times New Roman"/>
                        <a:ea typeface="Times New Roman"/>
                      </a:endParaRPr>
                    </a:p>
                  </a:txBody>
                  <a:tcPr marL="36195" marR="36195" marT="36195" marB="36195"/>
                </a:tc>
                <a:tc>
                  <a:txBody>
                    <a:bodyPr/>
                    <a:lstStyle/>
                    <a:p>
                      <a:pPr marL="0" marR="0" algn="ctr">
                        <a:spcBef>
                          <a:spcPts val="0"/>
                        </a:spcBef>
                        <a:spcAft>
                          <a:spcPts val="0"/>
                        </a:spcAft>
                      </a:pPr>
                      <a:r>
                        <a:rPr lang="en-US" sz="1800">
                          <a:solidFill>
                            <a:srgbClr val="262626"/>
                          </a:solidFill>
                          <a:effectLst/>
                          <a:latin typeface="Times New Roman"/>
                          <a:ea typeface="Times New Roman"/>
                        </a:rPr>
                        <a:t>0.28</a:t>
                      </a:r>
                      <a:endParaRPr lang="en-US" sz="1800">
                        <a:solidFill>
                          <a:srgbClr val="000000"/>
                        </a:solidFill>
                        <a:effectLst/>
                        <a:latin typeface="Times New Roman"/>
                        <a:ea typeface="Times New Roman"/>
                      </a:endParaRPr>
                    </a:p>
                  </a:txBody>
                  <a:tcPr marL="36195" marR="36195" marT="36195" marB="36195"/>
                </a:tc>
                <a:tc>
                  <a:txBody>
                    <a:bodyPr/>
                    <a:lstStyle/>
                    <a:p>
                      <a:pPr marL="0" marR="0" algn="ctr">
                        <a:spcBef>
                          <a:spcPts val="0"/>
                        </a:spcBef>
                        <a:spcAft>
                          <a:spcPts val="0"/>
                        </a:spcAft>
                      </a:pPr>
                      <a:r>
                        <a:rPr lang="en-US" sz="1800">
                          <a:solidFill>
                            <a:srgbClr val="262626"/>
                          </a:solidFill>
                          <a:effectLst/>
                          <a:latin typeface="Times New Roman"/>
                          <a:ea typeface="Times New Roman"/>
                        </a:rPr>
                        <a:t>0.10</a:t>
                      </a:r>
                      <a:endParaRPr lang="en-US" sz="1800">
                        <a:solidFill>
                          <a:srgbClr val="000000"/>
                        </a:solidFill>
                        <a:effectLst/>
                        <a:latin typeface="Times New Roman"/>
                        <a:ea typeface="Times New Roman"/>
                      </a:endParaRPr>
                    </a:p>
                  </a:txBody>
                  <a:tcPr marL="36195" marR="36195" marT="36195" marB="36195"/>
                </a:tc>
                <a:tc>
                  <a:txBody>
                    <a:bodyPr/>
                    <a:lstStyle/>
                    <a:p>
                      <a:pPr marL="0" marR="0" algn="ctr">
                        <a:spcBef>
                          <a:spcPts val="0"/>
                        </a:spcBef>
                        <a:spcAft>
                          <a:spcPts val="0"/>
                        </a:spcAft>
                      </a:pPr>
                      <a:r>
                        <a:rPr lang="en-US" sz="1800">
                          <a:solidFill>
                            <a:srgbClr val="262626"/>
                          </a:solidFill>
                          <a:effectLst/>
                          <a:latin typeface="Times New Roman"/>
                          <a:ea typeface="Times New Roman"/>
                        </a:rPr>
                        <a:t>0.73</a:t>
                      </a:r>
                      <a:endParaRPr lang="en-US" sz="1800">
                        <a:solidFill>
                          <a:srgbClr val="000000"/>
                        </a:solidFill>
                        <a:effectLst/>
                        <a:latin typeface="Times New Roman"/>
                        <a:ea typeface="Times New Roman"/>
                      </a:endParaRPr>
                    </a:p>
                  </a:txBody>
                  <a:tcPr marL="36195" marR="36195" marT="36195" marB="36195"/>
                </a:tc>
                <a:tc>
                  <a:txBody>
                    <a:bodyPr/>
                    <a:lstStyle/>
                    <a:p>
                      <a:pPr marL="0" marR="0" algn="ctr">
                        <a:spcBef>
                          <a:spcPts val="0"/>
                        </a:spcBef>
                        <a:spcAft>
                          <a:spcPts val="0"/>
                        </a:spcAft>
                      </a:pPr>
                      <a:r>
                        <a:rPr lang="en-US" sz="1800">
                          <a:solidFill>
                            <a:srgbClr val="262626"/>
                          </a:solidFill>
                          <a:effectLst/>
                          <a:latin typeface="Times New Roman"/>
                          <a:ea typeface="Times New Roman"/>
                        </a:rPr>
                        <a:t>0.07</a:t>
                      </a:r>
                      <a:endParaRPr lang="en-US" sz="1800">
                        <a:solidFill>
                          <a:srgbClr val="000000"/>
                        </a:solidFill>
                        <a:effectLst/>
                        <a:latin typeface="Times New Roman"/>
                        <a:ea typeface="Times New Roman"/>
                      </a:endParaRPr>
                    </a:p>
                  </a:txBody>
                  <a:tcPr marL="36195" marR="36195" marT="36195" marB="36195"/>
                </a:tc>
              </a:tr>
              <a:tr h="631109">
                <a:tc>
                  <a:txBody>
                    <a:bodyPr/>
                    <a:lstStyle/>
                    <a:p>
                      <a:pPr marL="0" marR="0">
                        <a:spcBef>
                          <a:spcPts val="0"/>
                        </a:spcBef>
                        <a:spcAft>
                          <a:spcPts val="0"/>
                        </a:spcAft>
                      </a:pPr>
                      <a:r>
                        <a:rPr lang="en-US" sz="1800">
                          <a:solidFill>
                            <a:srgbClr val="262626"/>
                          </a:solidFill>
                          <a:effectLst/>
                          <a:latin typeface="Times New Roman"/>
                          <a:ea typeface="Times New Roman"/>
                        </a:rPr>
                        <a:t>children</a:t>
                      </a:r>
                      <a:endParaRPr lang="en-US" sz="1800">
                        <a:solidFill>
                          <a:srgbClr val="000000"/>
                        </a:solidFill>
                        <a:effectLst/>
                        <a:latin typeface="Times New Roman"/>
                        <a:ea typeface="Times New Roman"/>
                      </a:endParaRPr>
                    </a:p>
                  </a:txBody>
                  <a:tcPr marL="36195" marR="36195" marT="36195" marB="36195"/>
                </a:tc>
                <a:tc>
                  <a:txBody>
                    <a:bodyPr/>
                    <a:lstStyle/>
                    <a:p>
                      <a:pPr marL="0" marR="0">
                        <a:spcBef>
                          <a:spcPts val="0"/>
                        </a:spcBef>
                        <a:spcAft>
                          <a:spcPts val="0"/>
                        </a:spcAft>
                      </a:pPr>
                      <a:r>
                        <a:rPr lang="en-US" sz="1800">
                          <a:solidFill>
                            <a:srgbClr val="262626"/>
                          </a:solidFill>
                          <a:effectLst/>
                          <a:latin typeface="Times New Roman"/>
                          <a:ea typeface="Times New Roman"/>
                        </a:rPr>
                        <a:t>(972+b)/5</a:t>
                      </a:r>
                      <a:endParaRPr lang="en-US" sz="1800">
                        <a:solidFill>
                          <a:srgbClr val="000000"/>
                        </a:solidFill>
                        <a:effectLst/>
                        <a:latin typeface="Times New Roman"/>
                        <a:ea typeface="Times New Roman"/>
                      </a:endParaRPr>
                    </a:p>
                  </a:txBody>
                  <a:tcPr marL="36195" marR="36195" marT="36195" marB="36195"/>
                </a:tc>
                <a:tc>
                  <a:txBody>
                    <a:bodyPr/>
                    <a:lstStyle/>
                    <a:p>
                      <a:pPr marL="0" marR="0" algn="ctr">
                        <a:spcBef>
                          <a:spcPts val="0"/>
                        </a:spcBef>
                        <a:spcAft>
                          <a:spcPts val="0"/>
                        </a:spcAft>
                      </a:pPr>
                      <a:r>
                        <a:rPr lang="en-US" sz="1800">
                          <a:solidFill>
                            <a:srgbClr val="262626"/>
                          </a:solidFill>
                          <a:effectLst/>
                          <a:latin typeface="Times New Roman"/>
                          <a:ea typeface="Times New Roman"/>
                        </a:rPr>
                        <a:t>0.66</a:t>
                      </a:r>
                      <a:endParaRPr lang="en-US" sz="1800">
                        <a:solidFill>
                          <a:srgbClr val="000000"/>
                        </a:solidFill>
                        <a:effectLst/>
                        <a:latin typeface="Times New Roman"/>
                        <a:ea typeface="Times New Roman"/>
                      </a:endParaRPr>
                    </a:p>
                  </a:txBody>
                  <a:tcPr marL="36195" marR="36195" marT="36195" marB="36195"/>
                </a:tc>
                <a:tc>
                  <a:txBody>
                    <a:bodyPr/>
                    <a:lstStyle/>
                    <a:p>
                      <a:pPr marL="0" marR="0" algn="ctr">
                        <a:spcBef>
                          <a:spcPts val="0"/>
                        </a:spcBef>
                        <a:spcAft>
                          <a:spcPts val="0"/>
                        </a:spcAft>
                      </a:pPr>
                      <a:r>
                        <a:rPr lang="en-US" sz="1800">
                          <a:solidFill>
                            <a:srgbClr val="262626"/>
                          </a:solidFill>
                          <a:effectLst/>
                          <a:latin typeface="Times New Roman"/>
                          <a:ea typeface="Times New Roman"/>
                        </a:rPr>
                        <a:t>0.75</a:t>
                      </a:r>
                      <a:endParaRPr lang="en-US" sz="1800">
                        <a:solidFill>
                          <a:srgbClr val="000000"/>
                        </a:solidFill>
                        <a:effectLst/>
                        <a:latin typeface="Times New Roman"/>
                        <a:ea typeface="Times New Roman"/>
                      </a:endParaRPr>
                    </a:p>
                  </a:txBody>
                  <a:tcPr marL="36195" marR="36195" marT="36195" marB="36195"/>
                </a:tc>
                <a:tc>
                  <a:txBody>
                    <a:bodyPr/>
                    <a:lstStyle/>
                    <a:p>
                      <a:pPr marL="0" marR="0" algn="ctr">
                        <a:spcBef>
                          <a:spcPts val="0"/>
                        </a:spcBef>
                        <a:spcAft>
                          <a:spcPts val="0"/>
                        </a:spcAft>
                      </a:pPr>
                      <a:r>
                        <a:rPr lang="en-US" sz="1800">
                          <a:solidFill>
                            <a:srgbClr val="262626"/>
                          </a:solidFill>
                          <a:effectLst/>
                          <a:latin typeface="Times New Roman"/>
                          <a:ea typeface="Times New Roman"/>
                        </a:rPr>
                        <a:t>0.5</a:t>
                      </a:r>
                      <a:endParaRPr lang="en-US" sz="1800">
                        <a:solidFill>
                          <a:srgbClr val="000000"/>
                        </a:solidFill>
                        <a:effectLst/>
                        <a:latin typeface="Times New Roman"/>
                        <a:ea typeface="Times New Roman"/>
                      </a:endParaRPr>
                    </a:p>
                  </a:txBody>
                  <a:tcPr marL="36195" marR="36195" marT="36195" marB="36195"/>
                </a:tc>
                <a:tc>
                  <a:txBody>
                    <a:bodyPr/>
                    <a:lstStyle/>
                    <a:p>
                      <a:pPr marL="0" marR="0" algn="ctr">
                        <a:spcBef>
                          <a:spcPts val="0"/>
                        </a:spcBef>
                        <a:spcAft>
                          <a:spcPts val="0"/>
                        </a:spcAft>
                      </a:pPr>
                      <a:r>
                        <a:rPr lang="en-US" sz="1800">
                          <a:solidFill>
                            <a:srgbClr val="262626"/>
                          </a:solidFill>
                          <a:effectLst/>
                          <a:latin typeface="Times New Roman"/>
                          <a:ea typeface="Times New Roman"/>
                        </a:rPr>
                        <a:t>0.38</a:t>
                      </a:r>
                      <a:endParaRPr lang="en-US" sz="1800">
                        <a:solidFill>
                          <a:srgbClr val="000000"/>
                        </a:solidFill>
                        <a:effectLst/>
                        <a:latin typeface="Times New Roman"/>
                        <a:ea typeface="Times New Roman"/>
                      </a:endParaRPr>
                    </a:p>
                  </a:txBody>
                  <a:tcPr marL="36195" marR="36195" marT="36195" marB="36195"/>
                </a:tc>
                <a:tc>
                  <a:txBody>
                    <a:bodyPr/>
                    <a:lstStyle/>
                    <a:p>
                      <a:pPr marL="0" marR="0" algn="ctr">
                        <a:spcBef>
                          <a:spcPts val="0"/>
                        </a:spcBef>
                        <a:spcAft>
                          <a:spcPts val="0"/>
                        </a:spcAft>
                      </a:pPr>
                      <a:r>
                        <a:rPr lang="en-US" sz="1800">
                          <a:solidFill>
                            <a:srgbClr val="262626"/>
                          </a:solidFill>
                          <a:effectLst/>
                          <a:latin typeface="Times New Roman"/>
                          <a:ea typeface="Times New Roman"/>
                        </a:rPr>
                        <a:t>0.12</a:t>
                      </a:r>
                      <a:endParaRPr lang="en-US" sz="1800">
                        <a:solidFill>
                          <a:srgbClr val="000000"/>
                        </a:solidFill>
                        <a:effectLst/>
                        <a:latin typeface="Times New Roman"/>
                        <a:ea typeface="Times New Roman"/>
                      </a:endParaRPr>
                    </a:p>
                  </a:txBody>
                  <a:tcPr marL="36195" marR="36195" marT="36195" marB="36195"/>
                </a:tc>
                <a:tc>
                  <a:txBody>
                    <a:bodyPr/>
                    <a:lstStyle/>
                    <a:p>
                      <a:pPr marL="0" marR="0" algn="ctr">
                        <a:spcBef>
                          <a:spcPts val="0"/>
                        </a:spcBef>
                        <a:spcAft>
                          <a:spcPts val="0"/>
                        </a:spcAft>
                      </a:pPr>
                      <a:r>
                        <a:rPr lang="en-US" sz="1800">
                          <a:solidFill>
                            <a:srgbClr val="262626"/>
                          </a:solidFill>
                          <a:effectLst/>
                          <a:latin typeface="Times New Roman"/>
                          <a:ea typeface="Times New Roman"/>
                        </a:rPr>
                        <a:t>0.76</a:t>
                      </a:r>
                      <a:endParaRPr lang="en-US" sz="1800">
                        <a:solidFill>
                          <a:srgbClr val="000000"/>
                        </a:solidFill>
                        <a:effectLst/>
                        <a:latin typeface="Times New Roman"/>
                        <a:ea typeface="Times New Roman"/>
                      </a:endParaRPr>
                    </a:p>
                  </a:txBody>
                  <a:tcPr marL="36195" marR="36195" marT="36195" marB="36195"/>
                </a:tc>
                <a:tc>
                  <a:txBody>
                    <a:bodyPr/>
                    <a:lstStyle/>
                    <a:p>
                      <a:pPr marL="0" marR="0" algn="ctr">
                        <a:spcBef>
                          <a:spcPts val="0"/>
                        </a:spcBef>
                        <a:spcAft>
                          <a:spcPts val="0"/>
                        </a:spcAft>
                      </a:pPr>
                      <a:r>
                        <a:rPr lang="en-US" sz="1800">
                          <a:solidFill>
                            <a:srgbClr val="262626"/>
                          </a:solidFill>
                          <a:effectLst/>
                          <a:latin typeface="Times New Roman"/>
                          <a:ea typeface="Times New Roman"/>
                        </a:rPr>
                        <a:t>0.09</a:t>
                      </a:r>
                      <a:endParaRPr lang="en-US" sz="1800">
                        <a:solidFill>
                          <a:srgbClr val="000000"/>
                        </a:solidFill>
                        <a:effectLst/>
                        <a:latin typeface="Times New Roman"/>
                        <a:ea typeface="Times New Roman"/>
                      </a:endParaRPr>
                    </a:p>
                  </a:txBody>
                  <a:tcPr marL="36195" marR="36195" marT="36195" marB="36195"/>
                </a:tc>
              </a:tr>
              <a:tr h="376859">
                <a:tc>
                  <a:txBody>
                    <a:bodyPr/>
                    <a:lstStyle/>
                    <a:p>
                      <a:pPr marL="0" marR="0">
                        <a:spcBef>
                          <a:spcPts val="0"/>
                        </a:spcBef>
                        <a:spcAft>
                          <a:spcPts val="0"/>
                        </a:spcAft>
                      </a:pPr>
                      <a:r>
                        <a:rPr lang="en-US" sz="1800">
                          <a:solidFill>
                            <a:srgbClr val="262626"/>
                          </a:solidFill>
                          <a:effectLst/>
                          <a:latin typeface="Times New Roman"/>
                          <a:ea typeface="Times New Roman"/>
                        </a:rPr>
                        <a:t>cds</a:t>
                      </a:r>
                      <a:endParaRPr lang="en-US" sz="1800">
                        <a:solidFill>
                          <a:srgbClr val="000000"/>
                        </a:solidFill>
                        <a:effectLst/>
                        <a:latin typeface="Times New Roman"/>
                        <a:ea typeface="Times New Roman"/>
                      </a:endParaRPr>
                    </a:p>
                  </a:txBody>
                  <a:tcPr marL="36195" marR="36195" marT="36195" marB="36195"/>
                </a:tc>
                <a:tc>
                  <a:txBody>
                    <a:bodyPr/>
                    <a:lstStyle/>
                    <a:p>
                      <a:pPr marL="0" marR="0">
                        <a:spcBef>
                          <a:spcPts val="0"/>
                        </a:spcBef>
                        <a:spcAft>
                          <a:spcPts val="0"/>
                        </a:spcAft>
                      </a:pPr>
                      <a:r>
                        <a:rPr lang="en-US" sz="1800">
                          <a:solidFill>
                            <a:srgbClr val="262626"/>
                          </a:solidFill>
                          <a:effectLst/>
                          <a:latin typeface="Times New Roman"/>
                          <a:ea typeface="Times New Roman"/>
                        </a:rPr>
                        <a:t>5*12*c</a:t>
                      </a:r>
                      <a:endParaRPr lang="en-US" sz="1800">
                        <a:solidFill>
                          <a:srgbClr val="000000"/>
                        </a:solidFill>
                        <a:effectLst/>
                        <a:latin typeface="Times New Roman"/>
                        <a:ea typeface="Times New Roman"/>
                      </a:endParaRPr>
                    </a:p>
                  </a:txBody>
                  <a:tcPr marL="36195" marR="36195" marT="36195" marB="36195"/>
                </a:tc>
                <a:tc>
                  <a:txBody>
                    <a:bodyPr/>
                    <a:lstStyle/>
                    <a:p>
                      <a:pPr marL="0" marR="0" algn="ctr">
                        <a:spcBef>
                          <a:spcPts val="0"/>
                        </a:spcBef>
                        <a:spcAft>
                          <a:spcPts val="0"/>
                        </a:spcAft>
                      </a:pPr>
                      <a:r>
                        <a:rPr lang="en-US" sz="1800">
                          <a:solidFill>
                            <a:srgbClr val="262626"/>
                          </a:solidFill>
                          <a:effectLst/>
                          <a:latin typeface="Times New Roman"/>
                          <a:ea typeface="Times New Roman"/>
                        </a:rPr>
                        <a:t>0.71</a:t>
                      </a:r>
                      <a:endParaRPr lang="en-US" sz="1800">
                        <a:solidFill>
                          <a:srgbClr val="000000"/>
                        </a:solidFill>
                        <a:effectLst/>
                        <a:latin typeface="Times New Roman"/>
                        <a:ea typeface="Times New Roman"/>
                      </a:endParaRPr>
                    </a:p>
                  </a:txBody>
                  <a:tcPr marL="36195" marR="36195" marT="36195" marB="36195"/>
                </a:tc>
                <a:tc>
                  <a:txBody>
                    <a:bodyPr/>
                    <a:lstStyle/>
                    <a:p>
                      <a:pPr marL="0" marR="0" algn="ctr">
                        <a:spcBef>
                          <a:spcPts val="0"/>
                        </a:spcBef>
                        <a:spcAft>
                          <a:spcPts val="0"/>
                        </a:spcAft>
                      </a:pPr>
                      <a:r>
                        <a:rPr lang="en-US" sz="1800">
                          <a:solidFill>
                            <a:srgbClr val="262626"/>
                          </a:solidFill>
                          <a:effectLst/>
                          <a:latin typeface="Times New Roman"/>
                          <a:ea typeface="Times New Roman"/>
                        </a:rPr>
                        <a:t>0.74</a:t>
                      </a:r>
                      <a:endParaRPr lang="en-US" sz="1800">
                        <a:solidFill>
                          <a:srgbClr val="000000"/>
                        </a:solidFill>
                        <a:effectLst/>
                        <a:latin typeface="Times New Roman"/>
                        <a:ea typeface="Times New Roman"/>
                      </a:endParaRPr>
                    </a:p>
                  </a:txBody>
                  <a:tcPr marL="36195" marR="36195" marT="36195" marB="36195"/>
                </a:tc>
                <a:tc>
                  <a:txBody>
                    <a:bodyPr/>
                    <a:lstStyle/>
                    <a:p>
                      <a:pPr marL="0" marR="0" algn="ctr">
                        <a:spcBef>
                          <a:spcPts val="0"/>
                        </a:spcBef>
                        <a:spcAft>
                          <a:spcPts val="0"/>
                        </a:spcAft>
                      </a:pPr>
                      <a:r>
                        <a:rPr lang="en-US" sz="1800">
                          <a:solidFill>
                            <a:srgbClr val="262626"/>
                          </a:solidFill>
                          <a:effectLst/>
                          <a:latin typeface="Times New Roman"/>
                          <a:ea typeface="Times New Roman"/>
                        </a:rPr>
                        <a:t>0.52</a:t>
                      </a:r>
                      <a:endParaRPr lang="en-US" sz="1800">
                        <a:solidFill>
                          <a:srgbClr val="000000"/>
                        </a:solidFill>
                        <a:effectLst/>
                        <a:latin typeface="Times New Roman"/>
                        <a:ea typeface="Times New Roman"/>
                      </a:endParaRPr>
                    </a:p>
                  </a:txBody>
                  <a:tcPr marL="36195" marR="36195" marT="36195" marB="36195"/>
                </a:tc>
                <a:tc>
                  <a:txBody>
                    <a:bodyPr/>
                    <a:lstStyle/>
                    <a:p>
                      <a:pPr marL="0" marR="0" algn="ctr">
                        <a:spcBef>
                          <a:spcPts val="0"/>
                        </a:spcBef>
                        <a:spcAft>
                          <a:spcPts val="0"/>
                        </a:spcAft>
                      </a:pPr>
                      <a:r>
                        <a:rPr lang="en-US" sz="1800">
                          <a:solidFill>
                            <a:srgbClr val="262626"/>
                          </a:solidFill>
                          <a:effectLst/>
                          <a:latin typeface="Times New Roman"/>
                          <a:ea typeface="Times New Roman"/>
                        </a:rPr>
                        <a:t>0.52</a:t>
                      </a:r>
                      <a:endParaRPr lang="en-US" sz="1800">
                        <a:solidFill>
                          <a:srgbClr val="000000"/>
                        </a:solidFill>
                        <a:effectLst/>
                        <a:latin typeface="Times New Roman"/>
                        <a:ea typeface="Times New Roman"/>
                      </a:endParaRPr>
                    </a:p>
                  </a:txBody>
                  <a:tcPr marL="36195" marR="36195" marT="36195" marB="36195"/>
                </a:tc>
                <a:tc>
                  <a:txBody>
                    <a:bodyPr/>
                    <a:lstStyle/>
                    <a:p>
                      <a:pPr marL="0" marR="0" algn="ctr">
                        <a:spcBef>
                          <a:spcPts val="0"/>
                        </a:spcBef>
                        <a:spcAft>
                          <a:spcPts val="0"/>
                        </a:spcAft>
                      </a:pPr>
                      <a:r>
                        <a:rPr lang="en-US" sz="1800">
                          <a:solidFill>
                            <a:srgbClr val="262626"/>
                          </a:solidFill>
                          <a:effectLst/>
                          <a:latin typeface="Times New Roman"/>
                          <a:ea typeface="Times New Roman"/>
                        </a:rPr>
                        <a:t>0.00</a:t>
                      </a:r>
                      <a:endParaRPr lang="en-US" sz="1800">
                        <a:solidFill>
                          <a:srgbClr val="000000"/>
                        </a:solidFill>
                        <a:effectLst/>
                        <a:latin typeface="Times New Roman"/>
                        <a:ea typeface="Times New Roman"/>
                      </a:endParaRPr>
                    </a:p>
                  </a:txBody>
                  <a:tcPr marL="36195" marR="36195" marT="36195" marB="36195"/>
                </a:tc>
                <a:tc>
                  <a:txBody>
                    <a:bodyPr/>
                    <a:lstStyle/>
                    <a:p>
                      <a:pPr marL="0" marR="0" algn="ctr">
                        <a:spcBef>
                          <a:spcPts val="0"/>
                        </a:spcBef>
                        <a:spcAft>
                          <a:spcPts val="0"/>
                        </a:spcAft>
                      </a:pPr>
                      <a:r>
                        <a:rPr lang="en-US" sz="1800">
                          <a:solidFill>
                            <a:srgbClr val="262626"/>
                          </a:solidFill>
                          <a:effectLst/>
                          <a:latin typeface="Times New Roman"/>
                          <a:ea typeface="Times New Roman"/>
                        </a:rPr>
                        <a:t>1.00</a:t>
                      </a:r>
                      <a:endParaRPr lang="en-US" sz="1800">
                        <a:solidFill>
                          <a:srgbClr val="000000"/>
                        </a:solidFill>
                        <a:effectLst/>
                        <a:latin typeface="Times New Roman"/>
                        <a:ea typeface="Times New Roman"/>
                      </a:endParaRPr>
                    </a:p>
                  </a:txBody>
                  <a:tcPr marL="36195" marR="36195" marT="36195" marB="36195"/>
                </a:tc>
                <a:tc>
                  <a:txBody>
                    <a:bodyPr/>
                    <a:lstStyle/>
                    <a:p>
                      <a:pPr marL="0" marR="0" algn="ctr">
                        <a:spcBef>
                          <a:spcPts val="0"/>
                        </a:spcBef>
                        <a:spcAft>
                          <a:spcPts val="0"/>
                        </a:spcAft>
                      </a:pPr>
                      <a:r>
                        <a:rPr lang="en-US" sz="1800">
                          <a:solidFill>
                            <a:srgbClr val="262626"/>
                          </a:solidFill>
                          <a:effectLst/>
                          <a:latin typeface="Times New Roman"/>
                          <a:ea typeface="Times New Roman"/>
                        </a:rPr>
                        <a:t>0.14</a:t>
                      </a:r>
                      <a:endParaRPr lang="en-US" sz="1800">
                        <a:solidFill>
                          <a:srgbClr val="000000"/>
                        </a:solidFill>
                        <a:effectLst/>
                        <a:latin typeface="Times New Roman"/>
                        <a:ea typeface="Times New Roman"/>
                      </a:endParaRPr>
                    </a:p>
                  </a:txBody>
                  <a:tcPr marL="36195" marR="36195" marT="36195" marB="36195"/>
                </a:tc>
              </a:tr>
              <a:tr h="631109">
                <a:tc>
                  <a:txBody>
                    <a:bodyPr/>
                    <a:lstStyle/>
                    <a:p>
                      <a:pPr marL="0" marR="0">
                        <a:spcBef>
                          <a:spcPts val="0"/>
                        </a:spcBef>
                        <a:spcAft>
                          <a:spcPts val="0"/>
                        </a:spcAft>
                      </a:pPr>
                      <a:r>
                        <a:rPr lang="en-US" sz="1800" dirty="0" err="1" smtClean="0">
                          <a:solidFill>
                            <a:srgbClr val="262626"/>
                          </a:solidFill>
                          <a:effectLst/>
                          <a:latin typeface="Times New Roman"/>
                          <a:ea typeface="Times New Roman"/>
                        </a:rPr>
                        <a:t>mcdona</a:t>
                      </a:r>
                      <a:endParaRPr lang="en-US" sz="1800" dirty="0">
                        <a:solidFill>
                          <a:srgbClr val="000000"/>
                        </a:solidFill>
                        <a:effectLst/>
                        <a:latin typeface="Times New Roman"/>
                        <a:ea typeface="Times New Roman"/>
                      </a:endParaRPr>
                    </a:p>
                  </a:txBody>
                  <a:tcPr marL="36195" marR="36195" marT="36195" marB="36195"/>
                </a:tc>
                <a:tc>
                  <a:txBody>
                    <a:bodyPr/>
                    <a:lstStyle/>
                    <a:p>
                      <a:pPr marL="0" marR="0">
                        <a:spcBef>
                          <a:spcPts val="0"/>
                        </a:spcBef>
                        <a:spcAft>
                          <a:spcPts val="0"/>
                        </a:spcAft>
                      </a:pPr>
                      <a:r>
                        <a:rPr lang="en-US" sz="1800" dirty="0">
                          <a:solidFill>
                            <a:srgbClr val="262626"/>
                          </a:solidFill>
                          <a:effectLst/>
                          <a:latin typeface="Times New Roman"/>
                          <a:ea typeface="Times New Roman"/>
                        </a:rPr>
                        <a:t>5*h-7</a:t>
                      </a:r>
                      <a:endParaRPr lang="en-US" sz="1800" dirty="0">
                        <a:solidFill>
                          <a:srgbClr val="000000"/>
                        </a:solidFill>
                        <a:effectLst/>
                        <a:latin typeface="Times New Roman"/>
                        <a:ea typeface="Times New Roman"/>
                      </a:endParaRPr>
                    </a:p>
                  </a:txBody>
                  <a:tcPr marL="36195" marR="36195" marT="36195" marB="36195"/>
                </a:tc>
                <a:tc>
                  <a:txBody>
                    <a:bodyPr/>
                    <a:lstStyle/>
                    <a:p>
                      <a:pPr marL="0" marR="0" algn="ctr">
                        <a:spcBef>
                          <a:spcPts val="0"/>
                        </a:spcBef>
                        <a:spcAft>
                          <a:spcPts val="0"/>
                        </a:spcAft>
                      </a:pPr>
                      <a:r>
                        <a:rPr lang="en-US" sz="1800" dirty="0">
                          <a:solidFill>
                            <a:srgbClr val="262626"/>
                          </a:solidFill>
                          <a:effectLst/>
                          <a:latin typeface="Times New Roman"/>
                          <a:ea typeface="Times New Roman"/>
                        </a:rPr>
                        <a:t>0.66</a:t>
                      </a:r>
                      <a:endParaRPr lang="en-US" sz="1800" dirty="0">
                        <a:solidFill>
                          <a:srgbClr val="000000"/>
                        </a:solidFill>
                        <a:effectLst/>
                        <a:latin typeface="Times New Roman"/>
                        <a:ea typeface="Times New Roman"/>
                      </a:endParaRPr>
                    </a:p>
                  </a:txBody>
                  <a:tcPr marL="36195" marR="36195" marT="36195" marB="36195"/>
                </a:tc>
                <a:tc>
                  <a:txBody>
                    <a:bodyPr/>
                    <a:lstStyle/>
                    <a:p>
                      <a:pPr marL="0" marR="0" algn="ctr">
                        <a:spcBef>
                          <a:spcPts val="0"/>
                        </a:spcBef>
                        <a:spcAft>
                          <a:spcPts val="0"/>
                        </a:spcAft>
                      </a:pPr>
                      <a:r>
                        <a:rPr lang="en-US" sz="1800" dirty="0">
                          <a:solidFill>
                            <a:srgbClr val="262626"/>
                          </a:solidFill>
                          <a:effectLst/>
                          <a:latin typeface="Times New Roman"/>
                          <a:ea typeface="Times New Roman"/>
                        </a:rPr>
                        <a:t>0.85</a:t>
                      </a:r>
                      <a:endParaRPr lang="en-US" sz="1800" dirty="0">
                        <a:solidFill>
                          <a:srgbClr val="000000"/>
                        </a:solidFill>
                        <a:effectLst/>
                        <a:latin typeface="Times New Roman"/>
                        <a:ea typeface="Times New Roman"/>
                      </a:endParaRPr>
                    </a:p>
                  </a:txBody>
                  <a:tcPr marL="36195" marR="36195" marT="36195" marB="36195"/>
                </a:tc>
                <a:tc>
                  <a:txBody>
                    <a:bodyPr/>
                    <a:lstStyle/>
                    <a:p>
                      <a:pPr marL="0" marR="0" algn="ctr">
                        <a:spcBef>
                          <a:spcPts val="0"/>
                        </a:spcBef>
                        <a:spcAft>
                          <a:spcPts val="0"/>
                        </a:spcAft>
                      </a:pPr>
                      <a:r>
                        <a:rPr lang="en-US" sz="1800">
                          <a:solidFill>
                            <a:srgbClr val="262626"/>
                          </a:solidFill>
                          <a:effectLst/>
                          <a:latin typeface="Times New Roman"/>
                          <a:ea typeface="Times New Roman"/>
                        </a:rPr>
                        <a:t>0.56</a:t>
                      </a:r>
                      <a:endParaRPr lang="en-US" sz="1800">
                        <a:solidFill>
                          <a:srgbClr val="000000"/>
                        </a:solidFill>
                        <a:effectLst/>
                        <a:latin typeface="Times New Roman"/>
                        <a:ea typeface="Times New Roman"/>
                      </a:endParaRPr>
                    </a:p>
                  </a:txBody>
                  <a:tcPr marL="36195" marR="36195" marT="36195" marB="36195"/>
                </a:tc>
                <a:tc>
                  <a:txBody>
                    <a:bodyPr/>
                    <a:lstStyle/>
                    <a:p>
                      <a:pPr marL="0" marR="0" algn="ctr">
                        <a:spcBef>
                          <a:spcPts val="0"/>
                        </a:spcBef>
                        <a:spcAft>
                          <a:spcPts val="0"/>
                        </a:spcAft>
                      </a:pPr>
                      <a:r>
                        <a:rPr lang="en-US" sz="1800">
                          <a:solidFill>
                            <a:srgbClr val="262626"/>
                          </a:solidFill>
                          <a:effectLst/>
                          <a:latin typeface="Times New Roman"/>
                          <a:ea typeface="Times New Roman"/>
                        </a:rPr>
                        <a:t>0.72</a:t>
                      </a:r>
                      <a:endParaRPr lang="en-US" sz="1800">
                        <a:solidFill>
                          <a:srgbClr val="000000"/>
                        </a:solidFill>
                        <a:effectLst/>
                        <a:latin typeface="Times New Roman"/>
                        <a:ea typeface="Times New Roman"/>
                      </a:endParaRPr>
                    </a:p>
                  </a:txBody>
                  <a:tcPr marL="36195" marR="36195" marT="36195" marB="36195"/>
                </a:tc>
                <a:tc>
                  <a:txBody>
                    <a:bodyPr/>
                    <a:lstStyle/>
                    <a:p>
                      <a:pPr marL="0" marR="0" algn="ctr">
                        <a:spcBef>
                          <a:spcPts val="0"/>
                        </a:spcBef>
                        <a:spcAft>
                          <a:spcPts val="0"/>
                        </a:spcAft>
                      </a:pPr>
                      <a:r>
                        <a:rPr lang="en-US" sz="1800">
                          <a:solidFill>
                            <a:srgbClr val="262626"/>
                          </a:solidFill>
                          <a:effectLst/>
                          <a:latin typeface="Times New Roman"/>
                          <a:ea typeface="Times New Roman"/>
                        </a:rPr>
                        <a:t>-0.16</a:t>
                      </a:r>
                      <a:endParaRPr lang="en-US" sz="1800">
                        <a:solidFill>
                          <a:srgbClr val="000000"/>
                        </a:solidFill>
                        <a:effectLst/>
                        <a:latin typeface="Times New Roman"/>
                        <a:ea typeface="Times New Roman"/>
                      </a:endParaRPr>
                    </a:p>
                  </a:txBody>
                  <a:tcPr marL="36195" marR="36195" marT="36195" marB="36195"/>
                </a:tc>
                <a:tc>
                  <a:txBody>
                    <a:bodyPr/>
                    <a:lstStyle/>
                    <a:p>
                      <a:pPr marL="0" marR="0" algn="ctr">
                        <a:spcBef>
                          <a:spcPts val="0"/>
                        </a:spcBef>
                        <a:spcAft>
                          <a:spcPts val="0"/>
                        </a:spcAft>
                      </a:pPr>
                      <a:r>
                        <a:rPr lang="en-US" sz="1800">
                          <a:solidFill>
                            <a:srgbClr val="262626"/>
                          </a:solidFill>
                          <a:effectLst/>
                          <a:latin typeface="Times New Roman"/>
                          <a:ea typeface="Times New Roman"/>
                        </a:rPr>
                        <a:t>1.29</a:t>
                      </a:r>
                      <a:endParaRPr lang="en-US" sz="1800">
                        <a:solidFill>
                          <a:srgbClr val="000000"/>
                        </a:solidFill>
                        <a:effectLst/>
                        <a:latin typeface="Times New Roman"/>
                        <a:ea typeface="Times New Roman"/>
                      </a:endParaRPr>
                    </a:p>
                  </a:txBody>
                  <a:tcPr marL="36195" marR="36195" marT="36195" marB="36195"/>
                </a:tc>
                <a:tc>
                  <a:txBody>
                    <a:bodyPr/>
                    <a:lstStyle/>
                    <a:p>
                      <a:pPr marL="0" marR="0" algn="ctr">
                        <a:spcBef>
                          <a:spcPts val="0"/>
                        </a:spcBef>
                        <a:spcAft>
                          <a:spcPts val="0"/>
                        </a:spcAft>
                      </a:pPr>
                      <a:r>
                        <a:rPr lang="en-US" sz="1800" dirty="0">
                          <a:solidFill>
                            <a:srgbClr val="262626"/>
                          </a:solidFill>
                          <a:effectLst/>
                          <a:latin typeface="Times New Roman"/>
                          <a:ea typeface="Times New Roman"/>
                        </a:rPr>
                        <a:t>-0.06</a:t>
                      </a:r>
                      <a:endParaRPr lang="en-US" sz="1800" dirty="0">
                        <a:solidFill>
                          <a:srgbClr val="000000"/>
                        </a:solidFill>
                        <a:effectLst/>
                        <a:latin typeface="Times New Roman"/>
                        <a:ea typeface="Times New Roman"/>
                      </a:endParaRPr>
                    </a:p>
                  </a:txBody>
                  <a:tcPr marL="36195" marR="36195" marT="36195" marB="36195"/>
                </a:tc>
              </a:tr>
            </a:tbl>
          </a:graphicData>
        </a:graphic>
      </p:graphicFrame>
      <p:sp>
        <p:nvSpPr>
          <p:cNvPr id="5" name="Rectangle 3"/>
          <p:cNvSpPr>
            <a:spLocks noChangeArrowheads="1"/>
          </p:cNvSpPr>
          <p:nvPr/>
        </p:nvSpPr>
        <p:spPr bwMode="auto">
          <a:xfrm>
            <a:off x="4262108" y="2216563"/>
            <a:ext cx="789670" cy="3681894"/>
          </a:xfrm>
          <a:prstGeom prst="rect">
            <a:avLst/>
          </a:prstGeom>
          <a:noFill/>
          <a:ln w="38100">
            <a:solidFill>
              <a:srgbClr val="0000FF"/>
            </a:solidFill>
            <a:round/>
            <a:headEnd/>
            <a:tailEnd/>
          </a:ln>
        </p:spPr>
        <p:txBody>
          <a:bodyPr>
            <a:prstTxWarp prst="textNoShape">
              <a:avLst/>
            </a:prstTxWarp>
          </a:bodyPr>
          <a:lstStyle/>
          <a:p>
            <a:endParaRPr lang="en-US">
              <a:solidFill>
                <a:srgbClr val="000000"/>
              </a:solidFill>
              <a:ea typeface="ＭＳ Ｐゴシック" charset="-128"/>
              <a:cs typeface="ＭＳ Ｐゴシック" charset="-128"/>
            </a:endParaRPr>
          </a:p>
        </p:txBody>
      </p:sp>
      <p:sp>
        <p:nvSpPr>
          <p:cNvPr id="6" name="Rectangle 3"/>
          <p:cNvSpPr>
            <a:spLocks noChangeArrowheads="1"/>
          </p:cNvSpPr>
          <p:nvPr/>
        </p:nvSpPr>
        <p:spPr bwMode="auto">
          <a:xfrm>
            <a:off x="5223545" y="2218449"/>
            <a:ext cx="789670" cy="3681894"/>
          </a:xfrm>
          <a:prstGeom prst="rect">
            <a:avLst/>
          </a:prstGeom>
          <a:noFill/>
          <a:ln w="38100">
            <a:solidFill>
              <a:srgbClr val="0000FF"/>
            </a:solidFill>
            <a:round/>
            <a:headEnd/>
            <a:tailEnd/>
          </a:ln>
        </p:spPr>
        <p:txBody>
          <a:bodyPr>
            <a:prstTxWarp prst="textNoShape">
              <a:avLst/>
            </a:prstTxWarp>
          </a:bodyPr>
          <a:lstStyle/>
          <a:p>
            <a:endParaRPr lang="en-US">
              <a:solidFill>
                <a:srgbClr val="000000"/>
              </a:solidFill>
              <a:ea typeface="ＭＳ Ｐゴシック" charset="-128"/>
              <a:cs typeface="ＭＳ Ｐゴシック" charset="-128"/>
            </a:endParaRPr>
          </a:p>
        </p:txBody>
      </p:sp>
      <p:sp>
        <p:nvSpPr>
          <p:cNvPr id="7" name="Rectangle 6"/>
          <p:cNvSpPr/>
          <p:nvPr/>
        </p:nvSpPr>
        <p:spPr>
          <a:xfrm>
            <a:off x="846667" y="6078570"/>
            <a:ext cx="7902222" cy="707886"/>
          </a:xfrm>
          <a:prstGeom prst="rect">
            <a:avLst/>
          </a:prstGeom>
        </p:spPr>
        <p:txBody>
          <a:bodyPr wrap="square">
            <a:spAutoFit/>
          </a:bodyPr>
          <a:lstStyle/>
          <a:p>
            <a:r>
              <a:rPr lang="en-US" sz="2000" dirty="0" smtClean="0">
                <a:latin typeface="Verdana"/>
                <a:cs typeface="Verdana"/>
              </a:rPr>
              <a:t>6 problems show a composition effect</a:t>
            </a:r>
          </a:p>
          <a:p>
            <a:r>
              <a:rPr lang="en-US" sz="2000" dirty="0" smtClean="0">
                <a:latin typeface="Verdana"/>
                <a:cs typeface="Verdana"/>
              </a:rPr>
              <a:t>2 problems do not – frequent forms </a:t>
            </a:r>
            <a:r>
              <a:rPr lang="en-US" sz="2000" dirty="0" err="1" smtClean="0">
                <a:latin typeface="Verdana"/>
                <a:cs typeface="Verdana"/>
              </a:rPr>
              <a:t>mx+b</a:t>
            </a:r>
            <a:r>
              <a:rPr lang="en-US" sz="2000" dirty="0" smtClean="0">
                <a:latin typeface="Verdana"/>
                <a:cs typeface="Verdana"/>
              </a:rPr>
              <a:t>, a*b*x</a:t>
            </a:r>
            <a:endParaRPr lang="en-US" sz="2000" dirty="0">
              <a:latin typeface="Verdana"/>
              <a:cs typeface="Verdana"/>
            </a:endParaRPr>
          </a:p>
        </p:txBody>
      </p:sp>
      <p:sp>
        <p:nvSpPr>
          <p:cNvPr id="8" name="Rectangle 3"/>
          <p:cNvSpPr>
            <a:spLocks noChangeArrowheads="1"/>
          </p:cNvSpPr>
          <p:nvPr/>
        </p:nvSpPr>
        <p:spPr bwMode="auto">
          <a:xfrm>
            <a:off x="6222612" y="4910667"/>
            <a:ext cx="789670" cy="982150"/>
          </a:xfrm>
          <a:prstGeom prst="rect">
            <a:avLst/>
          </a:prstGeom>
          <a:noFill/>
          <a:ln w="38100">
            <a:solidFill>
              <a:srgbClr val="0000FF"/>
            </a:solidFill>
            <a:round/>
            <a:headEnd/>
            <a:tailEnd/>
          </a:ln>
        </p:spPr>
        <p:txBody>
          <a:bodyPr>
            <a:prstTxWarp prst="textNoShape">
              <a:avLst/>
            </a:prstTxWarp>
          </a:bodyPr>
          <a:lstStyle/>
          <a:p>
            <a:endParaRPr lang="en-US">
              <a:solidFill>
                <a:srgbClr val="000000"/>
              </a:solidFill>
              <a:ea typeface="ＭＳ Ｐゴシック" charset="-128"/>
              <a:cs typeface="ＭＳ Ｐゴシック" charset="-128"/>
            </a:endParaRPr>
          </a:p>
        </p:txBody>
      </p:sp>
    </p:spTree>
    <p:extLst>
      <p:ext uri="{BB962C8B-B14F-4D97-AF65-F5344CB8AC3E}">
        <p14:creationId xmlns:p14="http://schemas.microsoft.com/office/powerpoint/2010/main" val="347599440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a:graphicFrameLocks/>
          </p:cNvGraphicFramePr>
          <p:nvPr>
            <p:extLst>
              <p:ext uri="{D42A27DB-BD31-4B8C-83A1-F6EECF244321}">
                <p14:modId xmlns:p14="http://schemas.microsoft.com/office/powerpoint/2010/main" val="2574519196"/>
              </p:ext>
            </p:extLst>
          </p:nvPr>
        </p:nvGraphicFramePr>
        <p:xfrm>
          <a:off x="1752600" y="1425575"/>
          <a:ext cx="5638800" cy="4006850"/>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1"/>
          <p:cNvSpPr>
            <a:spLocks noGrp="1"/>
          </p:cNvSpPr>
          <p:nvPr>
            <p:ph type="title"/>
          </p:nvPr>
        </p:nvSpPr>
        <p:spPr>
          <a:xfrm>
            <a:off x="441207" y="280340"/>
            <a:ext cx="7772400" cy="1143000"/>
          </a:xfrm>
        </p:spPr>
        <p:txBody>
          <a:bodyPr>
            <a:normAutofit/>
          </a:bodyPr>
          <a:lstStyle/>
          <a:p>
            <a:r>
              <a:rPr lang="en-US" sz="2400" dirty="0" smtClean="0">
                <a:latin typeface="Verdana"/>
                <a:cs typeface="Verdana"/>
              </a:rPr>
              <a:t>Does difficulty correlate with transfer?</a:t>
            </a:r>
            <a:endParaRPr lang="en-US" sz="2400" dirty="0">
              <a:latin typeface="Verdana"/>
              <a:cs typeface="Verdana"/>
            </a:endParaRPr>
          </a:p>
        </p:txBody>
      </p:sp>
      <p:sp>
        <p:nvSpPr>
          <p:cNvPr id="4" name="Rectangle 3"/>
          <p:cNvSpPr/>
          <p:nvPr/>
        </p:nvSpPr>
        <p:spPr>
          <a:xfrm>
            <a:off x="912519" y="5495304"/>
            <a:ext cx="7902222" cy="1015663"/>
          </a:xfrm>
          <a:prstGeom prst="rect">
            <a:avLst/>
          </a:prstGeom>
        </p:spPr>
        <p:txBody>
          <a:bodyPr wrap="square">
            <a:spAutoFit/>
          </a:bodyPr>
          <a:lstStyle/>
          <a:p>
            <a:r>
              <a:rPr lang="en-US" sz="2000" dirty="0" smtClean="0">
                <a:latin typeface="Verdana"/>
                <a:cs typeface="Verdana"/>
              </a:rPr>
              <a:t>Transfer occurs for problems showing a composition effect</a:t>
            </a:r>
          </a:p>
          <a:p>
            <a:r>
              <a:rPr lang="en-US" sz="2000" dirty="0" smtClean="0">
                <a:latin typeface="Verdana"/>
                <a:cs typeface="Verdana"/>
              </a:rPr>
              <a:t>Stronger when parentheses are involved</a:t>
            </a:r>
          </a:p>
          <a:p>
            <a:r>
              <a:rPr lang="en-US" sz="2000" dirty="0" smtClean="0">
                <a:latin typeface="Verdana"/>
                <a:cs typeface="Verdana"/>
              </a:rPr>
              <a:t>But oddly the no </a:t>
            </a:r>
            <a:r>
              <a:rPr lang="en-US" sz="2000" dirty="0" err="1" smtClean="0">
                <a:latin typeface="Verdana"/>
                <a:cs typeface="Verdana"/>
              </a:rPr>
              <a:t>paren</a:t>
            </a:r>
            <a:r>
              <a:rPr lang="en-US" sz="2000" dirty="0" smtClean="0">
                <a:latin typeface="Verdana"/>
                <a:cs typeface="Verdana"/>
              </a:rPr>
              <a:t> problems are harder </a:t>
            </a:r>
            <a:r>
              <a:rPr lang="is-IS" sz="2000" dirty="0" smtClean="0">
                <a:latin typeface="Verdana"/>
                <a:cs typeface="Verdana"/>
              </a:rPr>
              <a:t>…</a:t>
            </a:r>
            <a:endParaRPr lang="en-US" sz="2000" dirty="0">
              <a:latin typeface="Verdana"/>
              <a:cs typeface="Verdana"/>
            </a:endParaRPr>
          </a:p>
        </p:txBody>
      </p:sp>
      <p:sp>
        <p:nvSpPr>
          <p:cNvPr id="2" name="Rectangle 1"/>
          <p:cNvSpPr/>
          <p:nvPr/>
        </p:nvSpPr>
        <p:spPr>
          <a:xfrm>
            <a:off x="2935310" y="5079651"/>
            <a:ext cx="902711" cy="461665"/>
          </a:xfrm>
          <a:prstGeom prst="rect">
            <a:avLst/>
          </a:prstGeom>
          <a:solidFill>
            <a:srgbClr val="FFFF00"/>
          </a:solidFill>
        </p:spPr>
        <p:txBody>
          <a:bodyPr wrap="none">
            <a:spAutoFit/>
          </a:bodyPr>
          <a:lstStyle/>
          <a:p>
            <a:pPr marL="0" marR="0">
              <a:spcBef>
                <a:spcPts val="0"/>
              </a:spcBef>
              <a:spcAft>
                <a:spcPts val="0"/>
              </a:spcAft>
            </a:pPr>
            <a:r>
              <a:rPr lang="en-US" dirty="0">
                <a:solidFill>
                  <a:srgbClr val="262626"/>
                </a:solidFill>
                <a:latin typeface="Times New Roman"/>
                <a:ea typeface="Times New Roman"/>
              </a:rPr>
              <a:t>5*h-7</a:t>
            </a:r>
            <a:endParaRPr lang="en-US" dirty="0">
              <a:solidFill>
                <a:srgbClr val="000000"/>
              </a:solidFill>
              <a:latin typeface="Times New Roman"/>
              <a:ea typeface="Times New Roman"/>
            </a:endParaRPr>
          </a:p>
        </p:txBody>
      </p:sp>
      <p:sp>
        <p:nvSpPr>
          <p:cNvPr id="6" name="Rectangle 5"/>
          <p:cNvSpPr/>
          <p:nvPr/>
        </p:nvSpPr>
        <p:spPr>
          <a:xfrm>
            <a:off x="4470599" y="5062717"/>
            <a:ext cx="1146468" cy="461665"/>
          </a:xfrm>
          <a:prstGeom prst="rect">
            <a:avLst/>
          </a:prstGeom>
          <a:solidFill>
            <a:srgbClr val="FFFF00"/>
          </a:solidFill>
        </p:spPr>
        <p:txBody>
          <a:bodyPr wrap="none">
            <a:spAutoFit/>
          </a:bodyPr>
          <a:lstStyle/>
          <a:p>
            <a:pPr marL="0" marR="0">
              <a:spcBef>
                <a:spcPts val="0"/>
              </a:spcBef>
              <a:spcAft>
                <a:spcPts val="0"/>
              </a:spcAft>
            </a:pPr>
            <a:r>
              <a:rPr lang="en-US" dirty="0">
                <a:latin typeface="Times New Roman"/>
                <a:ea typeface="Times New Roman"/>
              </a:rPr>
              <a:t>d-1/3*d</a:t>
            </a:r>
          </a:p>
        </p:txBody>
      </p:sp>
      <p:sp>
        <p:nvSpPr>
          <p:cNvPr id="7" name="Rectangle 6"/>
          <p:cNvSpPr/>
          <p:nvPr/>
        </p:nvSpPr>
        <p:spPr>
          <a:xfrm>
            <a:off x="6071569" y="5060834"/>
            <a:ext cx="1347093" cy="461665"/>
          </a:xfrm>
          <a:prstGeom prst="rect">
            <a:avLst/>
          </a:prstGeom>
          <a:solidFill>
            <a:srgbClr val="FFFF00"/>
          </a:solidFill>
        </p:spPr>
        <p:txBody>
          <a:bodyPr wrap="none">
            <a:spAutoFit/>
          </a:bodyPr>
          <a:lstStyle/>
          <a:p>
            <a:pPr marL="0" marR="0">
              <a:spcBef>
                <a:spcPts val="0"/>
              </a:spcBef>
              <a:spcAft>
                <a:spcPts val="0"/>
              </a:spcAft>
            </a:pPr>
            <a:r>
              <a:rPr lang="en-US" dirty="0">
                <a:solidFill>
                  <a:srgbClr val="262626"/>
                </a:solidFill>
                <a:latin typeface="Times New Roman"/>
                <a:ea typeface="Times New Roman"/>
              </a:rPr>
              <a:t>550/(h-2)</a:t>
            </a:r>
            <a:endParaRPr lang="en-US" dirty="0">
              <a:solidFill>
                <a:srgbClr val="000000"/>
              </a:solidFill>
              <a:latin typeface="Times New Roman"/>
              <a:ea typeface="Times New Roman"/>
            </a:endParaRPr>
          </a:p>
        </p:txBody>
      </p:sp>
    </p:spTree>
    <p:extLst>
      <p:ext uri="{BB962C8B-B14F-4D97-AF65-F5344CB8AC3E}">
        <p14:creationId xmlns:p14="http://schemas.microsoft.com/office/powerpoint/2010/main" val="128841681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599" y="1549399"/>
            <a:ext cx="6567951" cy="2438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tle 7"/>
          <p:cNvSpPr>
            <a:spLocks noGrp="1"/>
          </p:cNvSpPr>
          <p:nvPr>
            <p:ph type="title"/>
          </p:nvPr>
        </p:nvSpPr>
        <p:spPr>
          <a:xfrm>
            <a:off x="685800" y="419100"/>
            <a:ext cx="7772400" cy="1143000"/>
          </a:xfrm>
        </p:spPr>
        <p:txBody>
          <a:bodyPr/>
          <a:lstStyle/>
          <a:p>
            <a:r>
              <a:rPr lang="en-US" sz="2800" dirty="0" smtClean="0"/>
              <a:t>AFM: KC model (Q) is used for both difficulty (β) &amp; transfer (</a:t>
            </a:r>
            <a:r>
              <a:rPr lang="el-GR" sz="2800" dirty="0"/>
              <a:t>γ</a:t>
            </a:r>
            <a:r>
              <a:rPr lang="en-US" sz="2800" dirty="0" smtClean="0"/>
              <a:t>) prediction</a:t>
            </a:r>
            <a:endParaRPr lang="en-US" sz="2800" dirty="0"/>
          </a:p>
        </p:txBody>
      </p:sp>
      <p:sp>
        <p:nvSpPr>
          <p:cNvPr id="3" name="Content Placeholder 2"/>
          <p:cNvSpPr>
            <a:spLocks noGrp="1"/>
          </p:cNvSpPr>
          <p:nvPr>
            <p:ph idx="1"/>
          </p:nvPr>
        </p:nvSpPr>
        <p:spPr>
          <a:xfrm>
            <a:off x="685800" y="1549400"/>
            <a:ext cx="7772400" cy="4546600"/>
          </a:xfrm>
        </p:spPr>
        <p:txBody>
          <a:bodyPr/>
          <a:lstStyle/>
          <a:p>
            <a:pPr lvl="0">
              <a:buNone/>
            </a:pPr>
            <a:endParaRPr lang="en-US" dirty="0" smtClean="0"/>
          </a:p>
          <a:p>
            <a:pPr lvl="0"/>
            <a:endParaRPr lang="en-US" dirty="0" smtClean="0"/>
          </a:p>
          <a:p>
            <a:pPr lvl="0"/>
            <a:endParaRPr lang="en-US" dirty="0" smtClean="0"/>
          </a:p>
          <a:p>
            <a:pPr lvl="0"/>
            <a:endParaRPr lang="en-US" dirty="0" smtClean="0"/>
          </a:p>
          <a:p>
            <a:pPr lvl="0"/>
            <a:endParaRPr lang="en-US" dirty="0" smtClean="0"/>
          </a:p>
          <a:p>
            <a:pPr lvl="0">
              <a:buNone/>
            </a:pPr>
            <a:r>
              <a:rPr lang="en-US" sz="1400" dirty="0" smtClean="0"/>
              <a:t>GIVEN:</a:t>
            </a:r>
          </a:p>
          <a:p>
            <a:pPr lvl="0"/>
            <a:r>
              <a:rPr lang="en-US" sz="1400" dirty="0" err="1" smtClean="0"/>
              <a:t>pij</a:t>
            </a:r>
            <a:r>
              <a:rPr lang="en-US" sz="1400" dirty="0" smtClean="0"/>
              <a:t> = probability student </a:t>
            </a:r>
            <a:r>
              <a:rPr lang="en-US" sz="1400" dirty="0" err="1" smtClean="0"/>
              <a:t>i</a:t>
            </a:r>
            <a:r>
              <a:rPr lang="en-US" sz="1400" dirty="0" smtClean="0"/>
              <a:t> gets step </a:t>
            </a:r>
            <a:r>
              <a:rPr lang="en-US" sz="1400" dirty="0" err="1" smtClean="0"/>
              <a:t>j</a:t>
            </a:r>
            <a:r>
              <a:rPr lang="en-US" sz="1400" dirty="0" smtClean="0"/>
              <a:t> correct</a:t>
            </a:r>
          </a:p>
          <a:p>
            <a:pPr lvl="0"/>
            <a:r>
              <a:rPr lang="en-US" sz="1400" dirty="0" err="1" smtClean="0"/>
              <a:t>Qkj</a:t>
            </a:r>
            <a:r>
              <a:rPr lang="en-US" sz="1400" dirty="0" smtClean="0"/>
              <a:t> = each knowledge component </a:t>
            </a:r>
            <a:r>
              <a:rPr lang="en-US" sz="1400" dirty="0" err="1" smtClean="0"/>
              <a:t>k</a:t>
            </a:r>
            <a:r>
              <a:rPr lang="en-US" sz="1400" dirty="0" smtClean="0"/>
              <a:t> needed for this step </a:t>
            </a:r>
            <a:r>
              <a:rPr lang="en-US" sz="1400" dirty="0" err="1" smtClean="0"/>
              <a:t>j</a:t>
            </a:r>
            <a:endParaRPr lang="en-US" sz="1400" dirty="0" smtClean="0"/>
          </a:p>
          <a:p>
            <a:pPr lvl="0"/>
            <a:r>
              <a:rPr lang="en-US" sz="1400" dirty="0" err="1" smtClean="0"/>
              <a:t>Tik</a:t>
            </a:r>
            <a:r>
              <a:rPr lang="en-US" sz="1400" dirty="0" smtClean="0"/>
              <a:t> = opportunities student </a:t>
            </a:r>
            <a:r>
              <a:rPr lang="en-US" sz="1400" dirty="0" err="1" smtClean="0"/>
              <a:t>i</a:t>
            </a:r>
            <a:r>
              <a:rPr lang="en-US" sz="1400" dirty="0" smtClean="0"/>
              <a:t> has had to practice </a:t>
            </a:r>
            <a:r>
              <a:rPr lang="en-US" sz="1400" dirty="0" err="1" smtClean="0"/>
              <a:t>k</a:t>
            </a:r>
            <a:endParaRPr lang="en-US" sz="1400" dirty="0" smtClean="0"/>
          </a:p>
          <a:p>
            <a:pPr>
              <a:buNone/>
            </a:pPr>
            <a:r>
              <a:rPr lang="en-US" sz="1400" dirty="0" smtClean="0"/>
              <a:t>ESTIMATED:</a:t>
            </a:r>
          </a:p>
          <a:p>
            <a:r>
              <a:rPr lang="el-GR" sz="1400" dirty="0" smtClean="0"/>
              <a:t>θ</a:t>
            </a:r>
            <a:r>
              <a:rPr lang="en-US" sz="1400" dirty="0" err="1" smtClean="0"/>
              <a:t>i</a:t>
            </a:r>
            <a:r>
              <a:rPr lang="en-US" sz="1400" dirty="0" smtClean="0"/>
              <a:t> = proficiency of student </a:t>
            </a:r>
            <a:r>
              <a:rPr lang="en-US" sz="1400" dirty="0" err="1" smtClean="0"/>
              <a:t>i</a:t>
            </a:r>
            <a:r>
              <a:rPr lang="en-US" sz="1400" dirty="0" smtClean="0"/>
              <a:t> </a:t>
            </a:r>
          </a:p>
          <a:p>
            <a:r>
              <a:rPr lang="en-US" sz="1400" dirty="0" err="1" smtClean="0"/>
              <a:t>βk</a:t>
            </a:r>
            <a:r>
              <a:rPr lang="en-US" sz="1400" dirty="0" smtClean="0"/>
              <a:t> = difficulty of KC </a:t>
            </a:r>
            <a:r>
              <a:rPr lang="en-US" sz="1400" dirty="0" err="1" smtClean="0"/>
              <a:t>k</a:t>
            </a:r>
            <a:endParaRPr lang="en-US" sz="1400" dirty="0" smtClean="0"/>
          </a:p>
          <a:p>
            <a:pPr lvl="0"/>
            <a:r>
              <a:rPr lang="el-GR" sz="1400" dirty="0" smtClean="0"/>
              <a:t>γ</a:t>
            </a:r>
            <a:r>
              <a:rPr lang="en-US" sz="1400" dirty="0" err="1" smtClean="0"/>
              <a:t>k</a:t>
            </a:r>
            <a:r>
              <a:rPr lang="en-US" sz="1400" dirty="0" smtClean="0"/>
              <a:t> = gain for each practice opportunity on KC </a:t>
            </a:r>
            <a:r>
              <a:rPr lang="en-US" sz="1400" dirty="0" err="1" smtClean="0"/>
              <a:t>k</a:t>
            </a:r>
            <a:endParaRPr lang="en-US" sz="1400" dirty="0"/>
          </a:p>
        </p:txBody>
      </p:sp>
      <p:sp>
        <p:nvSpPr>
          <p:cNvPr id="6" name="TextBox 5"/>
          <p:cNvSpPr txBox="1"/>
          <p:nvPr/>
        </p:nvSpPr>
        <p:spPr>
          <a:xfrm>
            <a:off x="5765800" y="5880100"/>
            <a:ext cx="2717436" cy="646331"/>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sz="1200" dirty="0" smtClean="0">
                <a:solidFill>
                  <a:srgbClr val="808080"/>
                </a:solidFill>
                <a:latin typeface="Verdana"/>
              </a:rPr>
              <a:t>Cen, Koedinger, </a:t>
            </a:r>
            <a:r>
              <a:rPr lang="en-US" sz="1200" dirty="0">
                <a:solidFill>
                  <a:srgbClr val="808080"/>
                </a:solidFill>
                <a:latin typeface="Verdana"/>
              </a:rPr>
              <a:t>&amp; </a:t>
            </a:r>
            <a:r>
              <a:rPr lang="en-US" sz="1200" dirty="0" smtClean="0">
                <a:solidFill>
                  <a:srgbClr val="808080"/>
                </a:solidFill>
                <a:latin typeface="Verdana"/>
              </a:rPr>
              <a:t>Junker (</a:t>
            </a:r>
            <a:r>
              <a:rPr lang="en-US" sz="1200" dirty="0">
                <a:solidFill>
                  <a:srgbClr val="808080"/>
                </a:solidFill>
                <a:latin typeface="Verdana"/>
              </a:rPr>
              <a:t>2006</a:t>
            </a:r>
            <a:r>
              <a:rPr lang="en-US" sz="1200" dirty="0" smtClean="0">
                <a:solidFill>
                  <a:srgbClr val="808080"/>
                </a:solidFill>
                <a:latin typeface="Verdana"/>
              </a:rPr>
              <a:t>)</a:t>
            </a:r>
            <a:br>
              <a:rPr lang="en-US" sz="1200" dirty="0" smtClean="0">
                <a:solidFill>
                  <a:srgbClr val="808080"/>
                </a:solidFill>
                <a:latin typeface="Verdana"/>
              </a:rPr>
            </a:br>
            <a:r>
              <a:rPr lang="en-US" sz="1200" dirty="0" smtClean="0">
                <a:solidFill>
                  <a:srgbClr val="808080"/>
                </a:solidFill>
                <a:latin typeface="Verdana"/>
              </a:rPr>
              <a:t>Draney, </a:t>
            </a:r>
            <a:r>
              <a:rPr lang="en-US" sz="1200" dirty="0" err="1" smtClean="0">
                <a:solidFill>
                  <a:srgbClr val="808080"/>
                </a:solidFill>
                <a:latin typeface="Verdana"/>
              </a:rPr>
              <a:t>Pirolli</a:t>
            </a:r>
            <a:r>
              <a:rPr lang="en-US" sz="1200" dirty="0" smtClean="0">
                <a:solidFill>
                  <a:srgbClr val="808080"/>
                </a:solidFill>
                <a:latin typeface="Verdana"/>
              </a:rPr>
              <a:t>, &amp; Wilson (1995)</a:t>
            </a:r>
          </a:p>
          <a:p>
            <a:r>
              <a:rPr lang="en-US" sz="1200" dirty="0" err="1" smtClean="0">
                <a:solidFill>
                  <a:srgbClr val="808080"/>
                </a:solidFill>
                <a:latin typeface="Verdana"/>
              </a:rPr>
              <a:t>Spada</a:t>
            </a:r>
            <a:r>
              <a:rPr lang="en-US" sz="1200" dirty="0" smtClean="0">
                <a:solidFill>
                  <a:srgbClr val="808080"/>
                </a:solidFill>
                <a:latin typeface="Verdana"/>
              </a:rPr>
              <a:t> &amp; </a:t>
            </a:r>
            <a:r>
              <a:rPr lang="en-US" sz="1200" dirty="0" err="1" smtClean="0">
                <a:solidFill>
                  <a:srgbClr val="808080"/>
                </a:solidFill>
                <a:latin typeface="Verdana"/>
              </a:rPr>
              <a:t>McGaw</a:t>
            </a:r>
            <a:r>
              <a:rPr lang="en-US" sz="1200" dirty="0" smtClean="0">
                <a:solidFill>
                  <a:srgbClr val="808080"/>
                </a:solidFill>
                <a:latin typeface="Verdana"/>
              </a:rPr>
              <a:t> (1985)</a:t>
            </a:r>
          </a:p>
        </p:txBody>
      </p:sp>
    </p:spTree>
    <p:extLst>
      <p:ext uri="{BB962C8B-B14F-4D97-AF65-F5344CB8AC3E}">
        <p14:creationId xmlns:p14="http://schemas.microsoft.com/office/powerpoint/2010/main" val="2624056639"/>
      </p:ext>
    </p:extLst>
  </p:cSld>
  <p:clrMapOvr>
    <a:masterClrMapping/>
  </p:clrMapOvr>
  <p:transition xmlns:p14="http://schemas.microsoft.com/office/powerpoint/2010/main" advTm="13813"/>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p:cNvSpPr>
          <p:nvPr>
            <p:ph type="ctrTitle"/>
          </p:nvPr>
        </p:nvSpPr>
        <p:spPr>
          <a:xfrm>
            <a:off x="744995" y="806017"/>
            <a:ext cx="7772400" cy="1470025"/>
          </a:xfrm>
        </p:spPr>
        <p:txBody>
          <a:bodyPr/>
          <a:lstStyle/>
          <a:p>
            <a:pPr marL="0" indent="0"/>
            <a:r>
              <a:rPr lang="en-US" sz="3600" dirty="0"/>
              <a:t>Closing the Loop with Quantitative Cognitive Task </a:t>
            </a:r>
            <a:r>
              <a:rPr lang="en-US" sz="3600" dirty="0" smtClean="0"/>
              <a:t>Analysis</a:t>
            </a:r>
            <a:endParaRPr lang="en-US" sz="3600" dirty="0"/>
          </a:p>
        </p:txBody>
      </p:sp>
      <p:sp>
        <p:nvSpPr>
          <p:cNvPr id="101379" name="Rectangle 3"/>
          <p:cNvSpPr>
            <a:spLocks noGrp="1"/>
          </p:cNvSpPr>
          <p:nvPr>
            <p:ph type="subTitle" idx="1"/>
          </p:nvPr>
        </p:nvSpPr>
        <p:spPr>
          <a:xfrm>
            <a:off x="805649" y="2511783"/>
            <a:ext cx="7689239" cy="4045185"/>
          </a:xfrm>
        </p:spPr>
        <p:txBody>
          <a:bodyPr/>
          <a:lstStyle/>
          <a:p>
            <a:pPr algn="l"/>
            <a:r>
              <a:rPr lang="en-US" sz="2400" dirty="0" smtClean="0"/>
              <a:t>Ken Koedinger		&amp;	Mimi McLaughlin  </a:t>
            </a:r>
            <a:br>
              <a:rPr lang="en-US" sz="2400" dirty="0" smtClean="0"/>
            </a:br>
            <a:r>
              <a:rPr lang="en-US" sz="1800" dirty="0" err="1" smtClean="0"/>
              <a:t>pact.cs.cmu.edu</a:t>
            </a:r>
            <a:r>
              <a:rPr lang="en-US" sz="1800" dirty="0" smtClean="0"/>
              <a:t>/</a:t>
            </a:r>
            <a:r>
              <a:rPr lang="en-US" sz="1800" dirty="0" err="1" smtClean="0"/>
              <a:t>koedinger.html</a:t>
            </a:r>
            <a:endParaRPr lang="en-US" sz="1800" dirty="0" smtClean="0"/>
          </a:p>
          <a:p>
            <a:pPr algn="l"/>
            <a:r>
              <a:rPr lang="en-US" sz="1600" dirty="0" smtClean="0"/>
              <a:t>Professor of Human-Computer Interaction</a:t>
            </a:r>
          </a:p>
          <a:p>
            <a:pPr algn="l"/>
            <a:r>
              <a:rPr lang="en-US" sz="1600" dirty="0" smtClean="0"/>
              <a:t>Carnegie Mellon University</a:t>
            </a:r>
          </a:p>
          <a:p>
            <a:pPr algn="l"/>
            <a:endParaRPr lang="en-US" sz="2000" dirty="0" smtClean="0"/>
          </a:p>
          <a:p>
            <a:pPr algn="l"/>
            <a:r>
              <a:rPr lang="en-US" sz="2000" dirty="0" smtClean="0"/>
              <a:t>Director </a:t>
            </a:r>
            <a:r>
              <a:rPr lang="en-US" sz="2000" dirty="0"/>
              <a:t>of			 </a:t>
            </a:r>
            <a:r>
              <a:rPr lang="en-US" sz="2000" dirty="0" smtClean="0"/>
              <a:t/>
            </a:r>
            <a:br>
              <a:rPr lang="en-US" sz="2000" dirty="0" smtClean="0"/>
            </a:br>
            <a:r>
              <a:rPr lang="en-US" sz="2000" dirty="0" smtClean="0"/>
              <a:t>                </a:t>
            </a:r>
            <a:r>
              <a:rPr lang="en-US" sz="1800" dirty="0" err="1" smtClean="0"/>
              <a:t>learnlab.org</a:t>
            </a:r>
            <a:endParaRPr lang="en-US" sz="1800" dirty="0" smtClean="0"/>
          </a:p>
          <a:p>
            <a:pPr algn="l"/>
            <a:r>
              <a:rPr lang="en-US" sz="2000" dirty="0" smtClean="0"/>
              <a:t>PI of </a:t>
            </a:r>
          </a:p>
          <a:p>
            <a:pPr algn="l"/>
            <a:r>
              <a:rPr lang="en-US" sz="2000" dirty="0" smtClean="0"/>
              <a:t>	      </a:t>
            </a:r>
            <a:r>
              <a:rPr lang="en-US" sz="1800" dirty="0" err="1" smtClean="0"/>
              <a:t>learnsphere.org</a:t>
            </a:r>
            <a:endParaRPr lang="en-US" sz="2000" dirty="0" smtClean="0"/>
          </a:p>
          <a:p>
            <a:pPr algn="l"/>
            <a:endParaRPr lang="en-US" sz="2000" dirty="0" smtClean="0"/>
          </a:p>
          <a:p>
            <a:pPr algn="l"/>
            <a:r>
              <a:rPr lang="en-US" sz="1600" dirty="0" smtClean="0"/>
              <a:t>Educational Data Mining</a:t>
            </a:r>
            <a:br>
              <a:rPr lang="en-US" sz="1600" dirty="0" smtClean="0"/>
            </a:br>
            <a:r>
              <a:rPr lang="en-US" sz="1600" dirty="0" smtClean="0"/>
              <a:t>July 2, 2016</a:t>
            </a:r>
            <a:endParaRPr lang="en-US" sz="1800" dirty="0" smtClean="0"/>
          </a:p>
        </p:txBody>
      </p:sp>
      <p:pic>
        <p:nvPicPr>
          <p:cNvPr id="101381" name="Picture 5" descr="logo-bold-sun3.1.bmp                                           0047AA26MacHD                          BC6E3E47:"/>
          <p:cNvPicPr>
            <a:picLocks noChangeAspect="1" noChangeArrowheads="1"/>
          </p:cNvPicPr>
          <p:nvPr/>
        </p:nvPicPr>
        <p:blipFill rotWithShape="1">
          <a:blip r:embed="rId3"/>
          <a:srcRect b="22583"/>
          <a:stretch/>
        </p:blipFill>
        <p:spPr bwMode="auto">
          <a:xfrm>
            <a:off x="2316090" y="4121725"/>
            <a:ext cx="2255911" cy="440860"/>
          </a:xfrm>
          <a:prstGeom prst="rect">
            <a:avLst/>
          </a:prstGeom>
          <a:noFill/>
        </p:spPr>
      </p:pic>
    </p:spTree>
    <p:extLst>
      <p:ext uri="{BB962C8B-B14F-4D97-AF65-F5344CB8AC3E}">
        <p14:creationId xmlns:p14="http://schemas.microsoft.com/office/powerpoint/2010/main" val="1097366816"/>
      </p:ext>
    </p:extLst>
  </p:cSld>
  <p:clrMapOvr>
    <a:masterClrMapping/>
  </p:clrMapOvr>
  <p:transition xmlns:p14="http://schemas.microsoft.com/office/powerpoint/2010/main" advTm="42016"/>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8253" y="468495"/>
            <a:ext cx="7772400" cy="1143000"/>
          </a:xfrm>
        </p:spPr>
        <p:txBody>
          <a:bodyPr/>
          <a:lstStyle/>
          <a:p>
            <a:r>
              <a:rPr lang="en-US" dirty="0" smtClean="0"/>
              <a:t>Discovering new KC models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86574475"/>
              </p:ext>
            </p:extLst>
          </p:nvPr>
        </p:nvGraphicFramePr>
        <p:xfrm>
          <a:off x="457200" y="1600200"/>
          <a:ext cx="7053942" cy="3840479"/>
        </p:xfrm>
        <a:graphic>
          <a:graphicData uri="http://schemas.openxmlformats.org/drawingml/2006/table">
            <a:tbl>
              <a:tblPr firstRow="1" bandRow="1">
                <a:tableStyleId>{5C22544A-7EE6-4342-B048-85BDC9FD1C3A}</a:tableStyleId>
              </a:tblPr>
              <a:tblGrid>
                <a:gridCol w="1175657"/>
                <a:gridCol w="830943"/>
                <a:gridCol w="1520371"/>
                <a:gridCol w="1175657"/>
                <a:gridCol w="1175657"/>
                <a:gridCol w="1175657"/>
              </a:tblGrid>
              <a:tr h="370840">
                <a:tc>
                  <a:txBody>
                    <a:bodyPr/>
                    <a:lstStyle/>
                    <a:p>
                      <a:pPr marL="66675" marR="0" algn="r">
                        <a:spcBef>
                          <a:spcPts val="0"/>
                        </a:spcBef>
                        <a:spcAft>
                          <a:spcPts val="0"/>
                        </a:spcAft>
                      </a:pPr>
                      <a:r>
                        <a:rPr lang="en-US" sz="1800">
                          <a:effectLst/>
                          <a:latin typeface="Times"/>
                          <a:ea typeface="Cambria"/>
                          <a:cs typeface="Times New Roman"/>
                        </a:rPr>
                        <a:t> </a:t>
                      </a:r>
                      <a:endParaRPr lang="en-US" sz="1800">
                        <a:effectLst/>
                        <a:latin typeface="Cambria"/>
                        <a:ea typeface="Cambria"/>
                        <a:cs typeface="Times New Roman"/>
                      </a:endParaRPr>
                    </a:p>
                  </a:txBody>
                  <a:tcPr marL="68580" marR="68580" marT="0" marB="0"/>
                </a:tc>
                <a:tc>
                  <a:txBody>
                    <a:bodyPr/>
                    <a:lstStyle/>
                    <a:p>
                      <a:pPr marL="0" marR="0" algn="ctr">
                        <a:spcBef>
                          <a:spcPts val="0"/>
                        </a:spcBef>
                        <a:spcAft>
                          <a:spcPts val="0"/>
                        </a:spcAft>
                      </a:pPr>
                      <a:r>
                        <a:rPr lang="en-US" sz="1800">
                          <a:solidFill>
                            <a:srgbClr val="000000"/>
                          </a:solidFill>
                          <a:effectLst/>
                          <a:latin typeface="Times New Roman"/>
                          <a:ea typeface="Cambria"/>
                          <a:cs typeface="Times New Roman"/>
                        </a:rPr>
                        <a:t>KCs</a:t>
                      </a:r>
                      <a:endParaRPr lang="en-US" sz="1800">
                        <a:effectLst/>
                        <a:latin typeface="Cambria"/>
                        <a:ea typeface="Cambria"/>
                        <a:cs typeface="Times New Roman"/>
                      </a:endParaRPr>
                    </a:p>
                  </a:txBody>
                  <a:tcPr marL="68580" marR="68580" marT="0" marB="0" anchor="ctr"/>
                </a:tc>
                <a:tc>
                  <a:txBody>
                    <a:bodyPr/>
                    <a:lstStyle/>
                    <a:p>
                      <a:pPr marL="0" marR="0" algn="ctr">
                        <a:spcBef>
                          <a:spcPts val="0"/>
                        </a:spcBef>
                        <a:spcAft>
                          <a:spcPts val="0"/>
                        </a:spcAft>
                      </a:pPr>
                      <a:r>
                        <a:rPr lang="en-US" sz="1800">
                          <a:solidFill>
                            <a:srgbClr val="000000"/>
                          </a:solidFill>
                          <a:effectLst/>
                          <a:latin typeface="Times New Roman"/>
                          <a:ea typeface="Cambria"/>
                          <a:cs typeface="Times New Roman"/>
                        </a:rPr>
                        <a:t>Recursive grammar skill for 2_step &amp; substitution</a:t>
                      </a:r>
                      <a:endParaRPr lang="en-US" sz="1800">
                        <a:effectLst/>
                        <a:latin typeface="Cambria"/>
                        <a:ea typeface="Cambria"/>
                        <a:cs typeface="Times New Roman"/>
                      </a:endParaRPr>
                    </a:p>
                  </a:txBody>
                  <a:tcPr marL="68580" marR="68580" marT="0" marB="0" anchor="ctr"/>
                </a:tc>
                <a:tc>
                  <a:txBody>
                    <a:bodyPr/>
                    <a:lstStyle/>
                    <a:p>
                      <a:pPr marL="0" marR="0" algn="ctr">
                        <a:spcBef>
                          <a:spcPts val="0"/>
                        </a:spcBef>
                        <a:spcAft>
                          <a:spcPts val="0"/>
                        </a:spcAft>
                      </a:pPr>
                      <a:r>
                        <a:rPr lang="en-US" sz="1800">
                          <a:solidFill>
                            <a:srgbClr val="000000"/>
                          </a:solidFill>
                          <a:effectLst/>
                          <a:latin typeface="Times New Roman"/>
                          <a:ea typeface="Cambria"/>
                          <a:cs typeface="Times New Roman"/>
                        </a:rPr>
                        <a:t>Paren skill</a:t>
                      </a:r>
                      <a:endParaRPr lang="en-US" sz="1800">
                        <a:effectLst/>
                        <a:latin typeface="Cambria"/>
                        <a:ea typeface="Cambria"/>
                        <a:cs typeface="Times New Roman"/>
                      </a:endParaRPr>
                    </a:p>
                  </a:txBody>
                  <a:tcPr marL="68580" marR="68580" marT="0" marB="0" anchor="ctr"/>
                </a:tc>
                <a:tc>
                  <a:txBody>
                    <a:bodyPr/>
                    <a:lstStyle/>
                    <a:p>
                      <a:pPr marL="0" marR="0" algn="ctr">
                        <a:spcBef>
                          <a:spcPts val="0"/>
                        </a:spcBef>
                        <a:spcAft>
                          <a:spcPts val="0"/>
                        </a:spcAft>
                      </a:pPr>
                      <a:r>
                        <a:rPr lang="en-US" sz="1800">
                          <a:solidFill>
                            <a:srgbClr val="000000"/>
                          </a:solidFill>
                          <a:effectLst/>
                          <a:latin typeface="Times New Roman"/>
                          <a:ea typeface="Cambria"/>
                          <a:cs typeface="Times New Roman"/>
                        </a:rPr>
                        <a:t>Double-ref skill</a:t>
                      </a:r>
                      <a:endParaRPr lang="en-US" sz="1800">
                        <a:effectLst/>
                        <a:latin typeface="Cambria"/>
                        <a:ea typeface="Cambria"/>
                        <a:cs typeface="Times New Roman"/>
                      </a:endParaRPr>
                    </a:p>
                  </a:txBody>
                  <a:tcPr marL="68580" marR="68580" marT="0" marB="0" anchor="ctr"/>
                </a:tc>
                <a:tc>
                  <a:txBody>
                    <a:bodyPr/>
                    <a:lstStyle/>
                    <a:p>
                      <a:pPr marL="0" marR="0" algn="ctr">
                        <a:spcBef>
                          <a:spcPts val="0"/>
                        </a:spcBef>
                        <a:spcAft>
                          <a:spcPts val="0"/>
                        </a:spcAft>
                      </a:pPr>
                      <a:r>
                        <a:rPr lang="en-US" sz="1800" dirty="0">
                          <a:solidFill>
                            <a:srgbClr val="01012C"/>
                          </a:solidFill>
                          <a:effectLst/>
                          <a:latin typeface="Times New Roman"/>
                          <a:ea typeface="Cambria"/>
                          <a:cs typeface="Times New Roman"/>
                        </a:rPr>
                        <a:t>Item stratified</a:t>
                      </a:r>
                      <a:endParaRPr lang="en-US" sz="1800" dirty="0">
                        <a:solidFill>
                          <a:srgbClr val="01012C"/>
                        </a:solidFill>
                        <a:effectLst/>
                        <a:latin typeface="Cambria"/>
                        <a:ea typeface="Cambria"/>
                        <a:cs typeface="Times New Roman"/>
                      </a:endParaRPr>
                    </a:p>
                    <a:p>
                      <a:pPr marL="0" marR="0" algn="ctr">
                        <a:spcBef>
                          <a:spcPts val="0"/>
                        </a:spcBef>
                        <a:spcAft>
                          <a:spcPts val="0"/>
                        </a:spcAft>
                      </a:pPr>
                      <a:r>
                        <a:rPr lang="en-US" sz="1800" dirty="0">
                          <a:solidFill>
                            <a:srgbClr val="01012C"/>
                          </a:solidFill>
                          <a:effectLst/>
                          <a:latin typeface="Times New Roman"/>
                          <a:ea typeface="Cambria"/>
                          <a:cs typeface="Times New Roman"/>
                        </a:rPr>
                        <a:t>CV</a:t>
                      </a:r>
                      <a:endParaRPr lang="en-US" sz="1800" dirty="0">
                        <a:solidFill>
                          <a:srgbClr val="01012C"/>
                        </a:solidFill>
                        <a:effectLst/>
                        <a:latin typeface="Cambria"/>
                        <a:ea typeface="Cambria"/>
                        <a:cs typeface="Times New Roman"/>
                      </a:endParaRPr>
                    </a:p>
                    <a:p>
                      <a:pPr marL="0" marR="0" algn="ctr">
                        <a:spcBef>
                          <a:spcPts val="0"/>
                        </a:spcBef>
                        <a:spcAft>
                          <a:spcPts val="0"/>
                        </a:spcAft>
                      </a:pPr>
                      <a:r>
                        <a:rPr lang="en-US" sz="1800" dirty="0">
                          <a:solidFill>
                            <a:srgbClr val="01012C"/>
                          </a:solidFill>
                          <a:effectLst/>
                          <a:latin typeface="Times New Roman"/>
                          <a:ea typeface="Cambria"/>
                          <a:cs typeface="Times New Roman"/>
                        </a:rPr>
                        <a:t>(RMSE)</a:t>
                      </a:r>
                      <a:endParaRPr lang="en-US" sz="1800" dirty="0">
                        <a:solidFill>
                          <a:srgbClr val="01012C"/>
                        </a:solidFill>
                        <a:effectLst/>
                        <a:latin typeface="Cambria"/>
                        <a:ea typeface="Cambria"/>
                        <a:cs typeface="Times New Roman"/>
                      </a:endParaRPr>
                    </a:p>
                  </a:txBody>
                  <a:tcPr marL="68580" marR="68580" marT="0" marB="0" anchor="ctr"/>
                </a:tc>
              </a:tr>
              <a:tr h="370840">
                <a:tc>
                  <a:txBody>
                    <a:bodyPr/>
                    <a:lstStyle/>
                    <a:p>
                      <a:pPr marL="66675" marR="0" algn="r">
                        <a:spcBef>
                          <a:spcPts val="0"/>
                        </a:spcBef>
                        <a:spcAft>
                          <a:spcPts val="0"/>
                        </a:spcAft>
                      </a:pPr>
                      <a:r>
                        <a:rPr lang="en-US" sz="1800">
                          <a:solidFill>
                            <a:srgbClr val="000000"/>
                          </a:solidFill>
                          <a:effectLst/>
                          <a:latin typeface="Times New Roman"/>
                          <a:ea typeface="Cambria"/>
                          <a:cs typeface="Times New Roman"/>
                        </a:rPr>
                        <a:t>No-transfer</a:t>
                      </a:r>
                      <a:endParaRPr lang="en-US" sz="1800">
                        <a:effectLst/>
                        <a:latin typeface="Cambria"/>
                        <a:ea typeface="Cambria"/>
                        <a:cs typeface="Times New Roman"/>
                      </a:endParaRPr>
                    </a:p>
                  </a:txBody>
                  <a:tcPr marL="68580" marR="68580" marT="0" marB="0" anchor="ctr"/>
                </a:tc>
                <a:tc>
                  <a:txBody>
                    <a:bodyPr/>
                    <a:lstStyle/>
                    <a:p>
                      <a:pPr marL="0" marR="0" algn="ctr">
                        <a:spcBef>
                          <a:spcPts val="0"/>
                        </a:spcBef>
                        <a:spcAft>
                          <a:spcPts val="0"/>
                        </a:spcAft>
                      </a:pPr>
                      <a:r>
                        <a:rPr lang="en-US" sz="1800">
                          <a:solidFill>
                            <a:srgbClr val="000000"/>
                          </a:solidFill>
                          <a:effectLst/>
                          <a:latin typeface="Times New Roman"/>
                          <a:ea typeface="Cambria"/>
                          <a:cs typeface="Times New Roman"/>
                        </a:rPr>
                        <a:t>3</a:t>
                      </a:r>
                      <a:endParaRPr lang="en-US" sz="1800">
                        <a:effectLst/>
                        <a:latin typeface="Cambria"/>
                        <a:ea typeface="Cambria"/>
                        <a:cs typeface="Times New Roman"/>
                      </a:endParaRPr>
                    </a:p>
                  </a:txBody>
                  <a:tcPr marL="68580" marR="68580" marT="0" marB="0" anchor="ctr"/>
                </a:tc>
                <a:tc>
                  <a:txBody>
                    <a:bodyPr/>
                    <a:lstStyle/>
                    <a:p>
                      <a:pPr marL="0" marR="0" algn="ctr">
                        <a:spcBef>
                          <a:spcPts val="0"/>
                        </a:spcBef>
                        <a:spcAft>
                          <a:spcPts val="0"/>
                        </a:spcAft>
                      </a:pPr>
                      <a:r>
                        <a:rPr lang="en-US" sz="1800">
                          <a:solidFill>
                            <a:srgbClr val="000000"/>
                          </a:solidFill>
                          <a:effectLst/>
                          <a:latin typeface="Times New Roman"/>
                          <a:ea typeface="Cambria"/>
                          <a:cs typeface="Times New Roman"/>
                        </a:rPr>
                        <a:t>0</a:t>
                      </a:r>
                      <a:endParaRPr lang="en-US" sz="1800">
                        <a:effectLst/>
                        <a:latin typeface="Cambria"/>
                        <a:ea typeface="Cambria"/>
                        <a:cs typeface="Times New Roman"/>
                      </a:endParaRPr>
                    </a:p>
                  </a:txBody>
                  <a:tcPr marL="68580" marR="68580" marT="0" marB="0" anchor="ctr"/>
                </a:tc>
                <a:tc>
                  <a:txBody>
                    <a:bodyPr/>
                    <a:lstStyle/>
                    <a:p>
                      <a:pPr marL="0" marR="0" algn="ctr">
                        <a:spcBef>
                          <a:spcPts val="0"/>
                        </a:spcBef>
                        <a:spcAft>
                          <a:spcPts val="0"/>
                        </a:spcAft>
                      </a:pPr>
                      <a:r>
                        <a:rPr lang="en-US" sz="1800">
                          <a:solidFill>
                            <a:srgbClr val="000000"/>
                          </a:solidFill>
                          <a:effectLst/>
                          <a:latin typeface="Times New Roman"/>
                          <a:ea typeface="Cambria"/>
                          <a:cs typeface="Times New Roman"/>
                        </a:rPr>
                        <a:t>0</a:t>
                      </a:r>
                      <a:endParaRPr lang="en-US" sz="1800">
                        <a:effectLst/>
                        <a:latin typeface="Cambria"/>
                        <a:ea typeface="Cambria"/>
                        <a:cs typeface="Times New Roman"/>
                      </a:endParaRPr>
                    </a:p>
                  </a:txBody>
                  <a:tcPr marL="68580" marR="68580" marT="0" marB="0" anchor="ctr"/>
                </a:tc>
                <a:tc>
                  <a:txBody>
                    <a:bodyPr/>
                    <a:lstStyle/>
                    <a:p>
                      <a:pPr marL="0" marR="0" algn="ctr">
                        <a:spcBef>
                          <a:spcPts val="0"/>
                        </a:spcBef>
                        <a:spcAft>
                          <a:spcPts val="0"/>
                        </a:spcAft>
                      </a:pPr>
                      <a:r>
                        <a:rPr lang="en-US" sz="1800">
                          <a:solidFill>
                            <a:srgbClr val="000000"/>
                          </a:solidFill>
                          <a:effectLst/>
                          <a:latin typeface="Times New Roman"/>
                          <a:ea typeface="Cambria"/>
                          <a:cs typeface="Times New Roman"/>
                        </a:rPr>
                        <a:t>0</a:t>
                      </a:r>
                      <a:endParaRPr lang="en-US" sz="1800">
                        <a:effectLst/>
                        <a:latin typeface="Cambria"/>
                        <a:ea typeface="Cambria"/>
                        <a:cs typeface="Times New Roman"/>
                      </a:endParaRPr>
                    </a:p>
                  </a:txBody>
                  <a:tcPr marL="68580" marR="68580" marT="0" marB="0" anchor="ctr"/>
                </a:tc>
                <a:tc>
                  <a:txBody>
                    <a:bodyPr/>
                    <a:lstStyle/>
                    <a:p>
                      <a:pPr marL="0" marR="0" algn="ctr">
                        <a:spcBef>
                          <a:spcPts val="0"/>
                        </a:spcBef>
                        <a:spcAft>
                          <a:spcPts val="0"/>
                        </a:spcAft>
                      </a:pPr>
                      <a:r>
                        <a:rPr lang="en-US" sz="1800">
                          <a:solidFill>
                            <a:srgbClr val="000000"/>
                          </a:solidFill>
                          <a:effectLst/>
                          <a:latin typeface="Times New Roman"/>
                          <a:ea typeface="Cambria"/>
                          <a:cs typeface="Times New Roman"/>
                        </a:rPr>
                        <a:t>0.429</a:t>
                      </a:r>
                      <a:endParaRPr lang="en-US" sz="1800">
                        <a:effectLst/>
                        <a:latin typeface="Cambria"/>
                        <a:ea typeface="Cambria"/>
                        <a:cs typeface="Times New Roman"/>
                      </a:endParaRPr>
                    </a:p>
                  </a:txBody>
                  <a:tcPr marL="68580" marR="68580" marT="0" marB="0" anchor="ctr"/>
                </a:tc>
              </a:tr>
              <a:tr h="370840">
                <a:tc>
                  <a:txBody>
                    <a:bodyPr/>
                    <a:lstStyle/>
                    <a:p>
                      <a:pPr marL="66675" marR="0" algn="r">
                        <a:spcBef>
                          <a:spcPts val="0"/>
                        </a:spcBef>
                        <a:spcAft>
                          <a:spcPts val="0"/>
                        </a:spcAft>
                      </a:pPr>
                      <a:r>
                        <a:rPr lang="en-US" sz="1800">
                          <a:solidFill>
                            <a:srgbClr val="000000"/>
                          </a:solidFill>
                          <a:effectLst/>
                          <a:latin typeface="Times New Roman"/>
                          <a:ea typeface="Cambria"/>
                          <a:cs typeface="Times New Roman"/>
                        </a:rPr>
                        <a:t>Substitution transfer</a:t>
                      </a:r>
                      <a:endParaRPr lang="en-US" sz="1800">
                        <a:effectLst/>
                        <a:latin typeface="Cambria"/>
                        <a:ea typeface="Cambria"/>
                        <a:cs typeface="Times New Roman"/>
                      </a:endParaRPr>
                    </a:p>
                  </a:txBody>
                  <a:tcPr marL="68580" marR="68580" marT="0" marB="0" anchor="ctr"/>
                </a:tc>
                <a:tc>
                  <a:txBody>
                    <a:bodyPr/>
                    <a:lstStyle/>
                    <a:p>
                      <a:pPr marL="0" marR="0" algn="ctr">
                        <a:spcBef>
                          <a:spcPts val="0"/>
                        </a:spcBef>
                        <a:spcAft>
                          <a:spcPts val="0"/>
                        </a:spcAft>
                      </a:pPr>
                      <a:r>
                        <a:rPr lang="en-US" sz="1800">
                          <a:solidFill>
                            <a:srgbClr val="000000"/>
                          </a:solidFill>
                          <a:effectLst/>
                          <a:latin typeface="Times New Roman"/>
                          <a:ea typeface="Cambria"/>
                          <a:cs typeface="Times New Roman"/>
                        </a:rPr>
                        <a:t>3</a:t>
                      </a:r>
                      <a:endParaRPr lang="en-US" sz="1800">
                        <a:effectLst/>
                        <a:latin typeface="Cambria"/>
                        <a:ea typeface="Cambria"/>
                        <a:cs typeface="Times New Roman"/>
                      </a:endParaRPr>
                    </a:p>
                  </a:txBody>
                  <a:tcPr marL="68580" marR="68580" marT="0" marB="0" anchor="ctr"/>
                </a:tc>
                <a:tc>
                  <a:txBody>
                    <a:bodyPr/>
                    <a:lstStyle/>
                    <a:p>
                      <a:pPr marL="0" marR="0" algn="ctr">
                        <a:spcBef>
                          <a:spcPts val="0"/>
                        </a:spcBef>
                        <a:spcAft>
                          <a:spcPts val="0"/>
                        </a:spcAft>
                      </a:pPr>
                      <a:r>
                        <a:rPr lang="en-US" sz="1800">
                          <a:solidFill>
                            <a:srgbClr val="000000"/>
                          </a:solidFill>
                          <a:effectLst/>
                          <a:latin typeface="Times New Roman"/>
                          <a:ea typeface="Cambria"/>
                          <a:cs typeface="Times New Roman"/>
                        </a:rPr>
                        <a:t>1</a:t>
                      </a:r>
                      <a:endParaRPr lang="en-US" sz="1800">
                        <a:effectLst/>
                        <a:latin typeface="Cambria"/>
                        <a:ea typeface="Cambria"/>
                        <a:cs typeface="Times New Roman"/>
                      </a:endParaRPr>
                    </a:p>
                  </a:txBody>
                  <a:tcPr marL="68580" marR="68580" marT="0" marB="0" anchor="ctr"/>
                </a:tc>
                <a:tc>
                  <a:txBody>
                    <a:bodyPr/>
                    <a:lstStyle/>
                    <a:p>
                      <a:pPr marL="0" marR="0" algn="ctr">
                        <a:spcBef>
                          <a:spcPts val="0"/>
                        </a:spcBef>
                        <a:spcAft>
                          <a:spcPts val="0"/>
                        </a:spcAft>
                      </a:pPr>
                      <a:r>
                        <a:rPr lang="en-US" sz="1800">
                          <a:solidFill>
                            <a:srgbClr val="000000"/>
                          </a:solidFill>
                          <a:effectLst/>
                          <a:latin typeface="Times New Roman"/>
                          <a:ea typeface="Cambria"/>
                          <a:cs typeface="Times New Roman"/>
                        </a:rPr>
                        <a:t>0</a:t>
                      </a:r>
                      <a:endParaRPr lang="en-US" sz="1800">
                        <a:effectLst/>
                        <a:latin typeface="Cambria"/>
                        <a:ea typeface="Cambria"/>
                        <a:cs typeface="Times New Roman"/>
                      </a:endParaRPr>
                    </a:p>
                  </a:txBody>
                  <a:tcPr marL="68580" marR="68580" marT="0" marB="0" anchor="ctr"/>
                </a:tc>
                <a:tc>
                  <a:txBody>
                    <a:bodyPr/>
                    <a:lstStyle/>
                    <a:p>
                      <a:pPr marL="0" marR="0" algn="ctr">
                        <a:spcBef>
                          <a:spcPts val="0"/>
                        </a:spcBef>
                        <a:spcAft>
                          <a:spcPts val="0"/>
                        </a:spcAft>
                      </a:pPr>
                      <a:r>
                        <a:rPr lang="en-US" sz="1800">
                          <a:solidFill>
                            <a:srgbClr val="000000"/>
                          </a:solidFill>
                          <a:effectLst/>
                          <a:latin typeface="Times New Roman"/>
                          <a:ea typeface="Cambria"/>
                          <a:cs typeface="Times New Roman"/>
                        </a:rPr>
                        <a:t>0</a:t>
                      </a:r>
                      <a:endParaRPr lang="en-US" sz="1800">
                        <a:effectLst/>
                        <a:latin typeface="Cambria"/>
                        <a:ea typeface="Cambria"/>
                        <a:cs typeface="Times New Roman"/>
                      </a:endParaRPr>
                    </a:p>
                  </a:txBody>
                  <a:tcPr marL="68580" marR="68580" marT="0" marB="0" anchor="ctr"/>
                </a:tc>
                <a:tc>
                  <a:txBody>
                    <a:bodyPr/>
                    <a:lstStyle/>
                    <a:p>
                      <a:pPr marL="0" marR="0" algn="ctr">
                        <a:spcBef>
                          <a:spcPts val="0"/>
                        </a:spcBef>
                        <a:spcAft>
                          <a:spcPts val="0"/>
                        </a:spcAft>
                      </a:pPr>
                      <a:r>
                        <a:rPr lang="en-US" sz="1800">
                          <a:solidFill>
                            <a:srgbClr val="000000"/>
                          </a:solidFill>
                          <a:effectLst/>
                          <a:latin typeface="Times New Roman"/>
                          <a:ea typeface="Cambria"/>
                          <a:cs typeface="Times New Roman"/>
                        </a:rPr>
                        <a:t>0.426</a:t>
                      </a:r>
                      <a:endParaRPr lang="en-US" sz="1800">
                        <a:effectLst/>
                        <a:latin typeface="Cambria"/>
                        <a:ea typeface="Cambria"/>
                        <a:cs typeface="Times New Roman"/>
                      </a:endParaRPr>
                    </a:p>
                  </a:txBody>
                  <a:tcPr marL="68580" marR="68580" marT="0" marB="0" anchor="ctr"/>
                </a:tc>
              </a:tr>
              <a:tr h="370840">
                <a:tc>
                  <a:txBody>
                    <a:bodyPr/>
                    <a:lstStyle/>
                    <a:p>
                      <a:pPr marL="66675" marR="0" algn="r">
                        <a:spcBef>
                          <a:spcPts val="0"/>
                        </a:spcBef>
                        <a:spcAft>
                          <a:spcPts val="0"/>
                        </a:spcAft>
                      </a:pPr>
                      <a:r>
                        <a:rPr lang="en-US" sz="1800">
                          <a:solidFill>
                            <a:srgbClr val="000000"/>
                          </a:solidFill>
                          <a:effectLst/>
                          <a:latin typeface="Times New Roman"/>
                          <a:ea typeface="Cambria"/>
                          <a:cs typeface="Times New Roman"/>
                        </a:rPr>
                        <a:t>Paren-enhanced</a:t>
                      </a:r>
                      <a:endParaRPr lang="en-US" sz="1800">
                        <a:effectLst/>
                        <a:latin typeface="Cambria"/>
                        <a:ea typeface="Cambria"/>
                        <a:cs typeface="Times New Roman"/>
                      </a:endParaRPr>
                    </a:p>
                  </a:txBody>
                  <a:tcPr marL="68580" marR="68580" marT="0" marB="0" anchor="ctr"/>
                </a:tc>
                <a:tc>
                  <a:txBody>
                    <a:bodyPr/>
                    <a:lstStyle/>
                    <a:p>
                      <a:pPr marL="0" marR="0" algn="ctr">
                        <a:spcBef>
                          <a:spcPts val="0"/>
                        </a:spcBef>
                        <a:spcAft>
                          <a:spcPts val="0"/>
                        </a:spcAft>
                      </a:pPr>
                      <a:r>
                        <a:rPr lang="en-US" sz="1800">
                          <a:solidFill>
                            <a:srgbClr val="000000"/>
                          </a:solidFill>
                          <a:effectLst/>
                          <a:latin typeface="Times New Roman"/>
                          <a:ea typeface="Cambria"/>
                          <a:cs typeface="Times New Roman"/>
                        </a:rPr>
                        <a:t>4</a:t>
                      </a:r>
                      <a:endParaRPr lang="en-US" sz="1800">
                        <a:effectLst/>
                        <a:latin typeface="Cambria"/>
                        <a:ea typeface="Cambria"/>
                        <a:cs typeface="Times New Roman"/>
                      </a:endParaRPr>
                    </a:p>
                  </a:txBody>
                  <a:tcPr marL="68580" marR="68580" marT="0" marB="0" anchor="ctr"/>
                </a:tc>
                <a:tc>
                  <a:txBody>
                    <a:bodyPr/>
                    <a:lstStyle/>
                    <a:p>
                      <a:pPr marL="0" marR="0" algn="ctr">
                        <a:spcBef>
                          <a:spcPts val="0"/>
                        </a:spcBef>
                        <a:spcAft>
                          <a:spcPts val="0"/>
                        </a:spcAft>
                      </a:pPr>
                      <a:r>
                        <a:rPr lang="en-US" sz="1800">
                          <a:solidFill>
                            <a:srgbClr val="000000"/>
                          </a:solidFill>
                          <a:effectLst/>
                          <a:latin typeface="Times New Roman"/>
                          <a:ea typeface="Cambria"/>
                          <a:cs typeface="Times New Roman"/>
                        </a:rPr>
                        <a:t>1</a:t>
                      </a:r>
                      <a:endParaRPr lang="en-US" sz="1800">
                        <a:effectLst/>
                        <a:latin typeface="Cambria"/>
                        <a:ea typeface="Cambria"/>
                        <a:cs typeface="Times New Roman"/>
                      </a:endParaRPr>
                    </a:p>
                  </a:txBody>
                  <a:tcPr marL="68580" marR="68580" marT="0" marB="0" anchor="ctr"/>
                </a:tc>
                <a:tc>
                  <a:txBody>
                    <a:bodyPr/>
                    <a:lstStyle/>
                    <a:p>
                      <a:pPr marL="0" marR="0" algn="ctr">
                        <a:spcBef>
                          <a:spcPts val="0"/>
                        </a:spcBef>
                        <a:spcAft>
                          <a:spcPts val="0"/>
                        </a:spcAft>
                      </a:pPr>
                      <a:r>
                        <a:rPr lang="en-US" sz="1800">
                          <a:solidFill>
                            <a:srgbClr val="000000"/>
                          </a:solidFill>
                          <a:effectLst/>
                          <a:latin typeface="Times New Roman"/>
                          <a:ea typeface="Cambria"/>
                          <a:cs typeface="Times New Roman"/>
                        </a:rPr>
                        <a:t>1</a:t>
                      </a:r>
                      <a:endParaRPr lang="en-US" sz="1800">
                        <a:effectLst/>
                        <a:latin typeface="Cambria"/>
                        <a:ea typeface="Cambria"/>
                        <a:cs typeface="Times New Roman"/>
                      </a:endParaRPr>
                    </a:p>
                  </a:txBody>
                  <a:tcPr marL="68580" marR="68580" marT="0" marB="0" anchor="ctr"/>
                </a:tc>
                <a:tc>
                  <a:txBody>
                    <a:bodyPr/>
                    <a:lstStyle/>
                    <a:p>
                      <a:pPr marL="0" marR="0" algn="ctr">
                        <a:spcBef>
                          <a:spcPts val="0"/>
                        </a:spcBef>
                        <a:spcAft>
                          <a:spcPts val="0"/>
                        </a:spcAft>
                      </a:pPr>
                      <a:r>
                        <a:rPr lang="en-US" sz="1800">
                          <a:solidFill>
                            <a:srgbClr val="000000"/>
                          </a:solidFill>
                          <a:effectLst/>
                          <a:latin typeface="Times New Roman"/>
                          <a:ea typeface="Cambria"/>
                          <a:cs typeface="Times New Roman"/>
                        </a:rPr>
                        <a:t>0</a:t>
                      </a:r>
                      <a:endParaRPr lang="en-US" sz="1800">
                        <a:effectLst/>
                        <a:latin typeface="Cambria"/>
                        <a:ea typeface="Cambria"/>
                        <a:cs typeface="Times New Roman"/>
                      </a:endParaRPr>
                    </a:p>
                  </a:txBody>
                  <a:tcPr marL="68580" marR="68580" marT="0" marB="0" anchor="ctr"/>
                </a:tc>
                <a:tc>
                  <a:txBody>
                    <a:bodyPr/>
                    <a:lstStyle/>
                    <a:p>
                      <a:pPr marL="0" marR="0" algn="ctr">
                        <a:spcBef>
                          <a:spcPts val="0"/>
                        </a:spcBef>
                        <a:spcAft>
                          <a:spcPts val="0"/>
                        </a:spcAft>
                      </a:pPr>
                      <a:r>
                        <a:rPr lang="en-US" sz="1800">
                          <a:solidFill>
                            <a:srgbClr val="000000"/>
                          </a:solidFill>
                          <a:effectLst/>
                          <a:latin typeface="Times New Roman"/>
                          <a:ea typeface="Cambria"/>
                          <a:cs typeface="Times New Roman"/>
                        </a:rPr>
                        <a:t>0.428</a:t>
                      </a:r>
                      <a:endParaRPr lang="en-US" sz="1800">
                        <a:effectLst/>
                        <a:latin typeface="Cambria"/>
                        <a:ea typeface="Cambria"/>
                        <a:cs typeface="Times New Roman"/>
                      </a:endParaRPr>
                    </a:p>
                  </a:txBody>
                  <a:tcPr marL="68580" marR="68580" marT="0" marB="0" anchor="ctr"/>
                </a:tc>
              </a:tr>
              <a:tr h="370840">
                <a:tc>
                  <a:txBody>
                    <a:bodyPr/>
                    <a:lstStyle/>
                    <a:p>
                      <a:pPr marL="66675" marR="0" algn="r">
                        <a:spcBef>
                          <a:spcPts val="0"/>
                        </a:spcBef>
                        <a:spcAft>
                          <a:spcPts val="0"/>
                        </a:spcAft>
                      </a:pPr>
                      <a:r>
                        <a:rPr lang="en-US" sz="1800">
                          <a:solidFill>
                            <a:srgbClr val="000000"/>
                          </a:solidFill>
                          <a:effectLst/>
                          <a:latin typeface="Times New Roman"/>
                          <a:ea typeface="Cambria"/>
                          <a:cs typeface="Times New Roman"/>
                        </a:rPr>
                        <a:t>Double-ref-enhanced</a:t>
                      </a:r>
                      <a:endParaRPr lang="en-US" sz="1800">
                        <a:effectLst/>
                        <a:latin typeface="Cambria"/>
                        <a:ea typeface="Cambria"/>
                        <a:cs typeface="Times New Roman"/>
                      </a:endParaRPr>
                    </a:p>
                  </a:txBody>
                  <a:tcPr marL="68580" marR="68580" marT="0" marB="0" anchor="ctr"/>
                </a:tc>
                <a:tc>
                  <a:txBody>
                    <a:bodyPr/>
                    <a:lstStyle/>
                    <a:p>
                      <a:pPr marL="0" marR="0" algn="ctr">
                        <a:spcBef>
                          <a:spcPts val="0"/>
                        </a:spcBef>
                        <a:spcAft>
                          <a:spcPts val="0"/>
                        </a:spcAft>
                      </a:pPr>
                      <a:r>
                        <a:rPr lang="en-US" sz="1800">
                          <a:solidFill>
                            <a:srgbClr val="000000"/>
                          </a:solidFill>
                          <a:effectLst/>
                          <a:latin typeface="Times New Roman"/>
                          <a:ea typeface="Cambria"/>
                          <a:cs typeface="Times New Roman"/>
                        </a:rPr>
                        <a:t>5</a:t>
                      </a:r>
                      <a:endParaRPr lang="en-US" sz="1800">
                        <a:effectLst/>
                        <a:latin typeface="Cambria"/>
                        <a:ea typeface="Cambria"/>
                        <a:cs typeface="Times New Roman"/>
                      </a:endParaRPr>
                    </a:p>
                  </a:txBody>
                  <a:tcPr marL="68580" marR="68580" marT="0" marB="0" anchor="ctr"/>
                </a:tc>
                <a:tc>
                  <a:txBody>
                    <a:bodyPr/>
                    <a:lstStyle/>
                    <a:p>
                      <a:pPr marL="0" marR="0" algn="ctr">
                        <a:spcBef>
                          <a:spcPts val="0"/>
                        </a:spcBef>
                        <a:spcAft>
                          <a:spcPts val="0"/>
                        </a:spcAft>
                      </a:pPr>
                      <a:r>
                        <a:rPr lang="en-US" sz="1800">
                          <a:solidFill>
                            <a:srgbClr val="000000"/>
                          </a:solidFill>
                          <a:effectLst/>
                          <a:latin typeface="Times New Roman"/>
                          <a:ea typeface="Cambria"/>
                          <a:cs typeface="Times New Roman"/>
                        </a:rPr>
                        <a:t>1</a:t>
                      </a:r>
                      <a:endParaRPr lang="en-US" sz="1800">
                        <a:effectLst/>
                        <a:latin typeface="Cambria"/>
                        <a:ea typeface="Cambria"/>
                        <a:cs typeface="Times New Roman"/>
                      </a:endParaRPr>
                    </a:p>
                  </a:txBody>
                  <a:tcPr marL="68580" marR="68580" marT="0" marB="0" anchor="ctr"/>
                </a:tc>
                <a:tc>
                  <a:txBody>
                    <a:bodyPr/>
                    <a:lstStyle/>
                    <a:p>
                      <a:pPr marL="0" marR="0" algn="ctr">
                        <a:spcBef>
                          <a:spcPts val="0"/>
                        </a:spcBef>
                        <a:spcAft>
                          <a:spcPts val="0"/>
                        </a:spcAft>
                      </a:pPr>
                      <a:r>
                        <a:rPr lang="en-US" sz="1800">
                          <a:solidFill>
                            <a:srgbClr val="000000"/>
                          </a:solidFill>
                          <a:effectLst/>
                          <a:latin typeface="Times New Roman"/>
                          <a:ea typeface="Cambria"/>
                          <a:cs typeface="Times New Roman"/>
                        </a:rPr>
                        <a:t>1</a:t>
                      </a:r>
                      <a:endParaRPr lang="en-US" sz="1800">
                        <a:effectLst/>
                        <a:latin typeface="Cambria"/>
                        <a:ea typeface="Cambria"/>
                        <a:cs typeface="Times New Roman"/>
                      </a:endParaRPr>
                    </a:p>
                  </a:txBody>
                  <a:tcPr marL="68580" marR="68580" marT="0" marB="0" anchor="ctr"/>
                </a:tc>
                <a:tc>
                  <a:txBody>
                    <a:bodyPr/>
                    <a:lstStyle/>
                    <a:p>
                      <a:pPr marL="0" marR="0" algn="ctr">
                        <a:spcBef>
                          <a:spcPts val="0"/>
                        </a:spcBef>
                        <a:spcAft>
                          <a:spcPts val="0"/>
                        </a:spcAft>
                      </a:pPr>
                      <a:r>
                        <a:rPr lang="en-US" sz="1800" dirty="0">
                          <a:solidFill>
                            <a:srgbClr val="000000"/>
                          </a:solidFill>
                          <a:effectLst/>
                          <a:latin typeface="Times New Roman"/>
                          <a:ea typeface="Cambria"/>
                          <a:cs typeface="Times New Roman"/>
                        </a:rPr>
                        <a:t>1</a:t>
                      </a:r>
                      <a:endParaRPr lang="en-US" sz="1800" dirty="0">
                        <a:effectLst/>
                        <a:latin typeface="Cambria"/>
                        <a:ea typeface="Cambria"/>
                        <a:cs typeface="Times New Roman"/>
                      </a:endParaRPr>
                    </a:p>
                  </a:txBody>
                  <a:tcPr marL="68580" marR="68580" marT="0" marB="0" anchor="ctr"/>
                </a:tc>
                <a:tc>
                  <a:txBody>
                    <a:bodyPr/>
                    <a:lstStyle/>
                    <a:p>
                      <a:pPr marL="0" marR="0" algn="ctr">
                        <a:spcBef>
                          <a:spcPts val="0"/>
                        </a:spcBef>
                        <a:spcAft>
                          <a:spcPts val="0"/>
                        </a:spcAft>
                      </a:pPr>
                      <a:r>
                        <a:rPr lang="en-US" sz="1800" dirty="0">
                          <a:solidFill>
                            <a:srgbClr val="000000"/>
                          </a:solidFill>
                          <a:effectLst/>
                          <a:latin typeface="Times New Roman"/>
                          <a:ea typeface="Cambria"/>
                          <a:cs typeface="Times New Roman"/>
                        </a:rPr>
                        <a:t>0.416</a:t>
                      </a:r>
                      <a:endParaRPr lang="en-US" sz="1800" dirty="0">
                        <a:effectLst/>
                        <a:latin typeface="Cambria"/>
                        <a:ea typeface="Cambria"/>
                        <a:cs typeface="Times New Roman"/>
                      </a:endParaRPr>
                    </a:p>
                  </a:txBody>
                  <a:tcPr marL="68580" marR="68580" marT="0" marB="0" anchor="ctr"/>
                </a:tc>
              </a:tr>
            </a:tbl>
          </a:graphicData>
        </a:graphic>
      </p:graphicFrame>
      <p:sp>
        <p:nvSpPr>
          <p:cNvPr id="5" name="Rectangle 3"/>
          <p:cNvSpPr>
            <a:spLocks noChangeArrowheads="1"/>
          </p:cNvSpPr>
          <p:nvPr/>
        </p:nvSpPr>
        <p:spPr bwMode="auto">
          <a:xfrm>
            <a:off x="2605851" y="4694293"/>
            <a:ext cx="4910667" cy="667927"/>
          </a:xfrm>
          <a:prstGeom prst="rect">
            <a:avLst/>
          </a:prstGeom>
          <a:noFill/>
          <a:ln w="38100">
            <a:solidFill>
              <a:srgbClr val="0000FF"/>
            </a:solidFill>
            <a:round/>
            <a:headEnd/>
            <a:tailEnd/>
          </a:ln>
        </p:spPr>
        <p:txBody>
          <a:bodyPr>
            <a:prstTxWarp prst="textNoShape">
              <a:avLst/>
            </a:prstTxWarp>
          </a:bodyPr>
          <a:lstStyle/>
          <a:p>
            <a:endParaRPr lang="en-US">
              <a:solidFill>
                <a:srgbClr val="000000"/>
              </a:solidFill>
              <a:ea typeface="ＭＳ Ｐゴシック" charset="-128"/>
              <a:cs typeface="ＭＳ Ｐゴシック" charset="-128"/>
            </a:endParaRPr>
          </a:p>
        </p:txBody>
      </p:sp>
      <p:sp>
        <p:nvSpPr>
          <p:cNvPr id="6" name="Rectangle 3"/>
          <p:cNvSpPr>
            <a:spLocks noChangeArrowheads="1"/>
          </p:cNvSpPr>
          <p:nvPr/>
        </p:nvSpPr>
        <p:spPr bwMode="auto">
          <a:xfrm>
            <a:off x="5258742" y="1732841"/>
            <a:ext cx="1034816" cy="854196"/>
          </a:xfrm>
          <a:prstGeom prst="rect">
            <a:avLst/>
          </a:prstGeom>
          <a:noFill/>
          <a:ln w="38100">
            <a:solidFill>
              <a:srgbClr val="0000FF"/>
            </a:solidFill>
            <a:round/>
            <a:headEnd/>
            <a:tailEnd/>
          </a:ln>
        </p:spPr>
        <p:txBody>
          <a:bodyPr>
            <a:prstTxWarp prst="textNoShape">
              <a:avLst/>
            </a:prstTxWarp>
          </a:bodyPr>
          <a:lstStyle/>
          <a:p>
            <a:endParaRPr lang="en-US">
              <a:solidFill>
                <a:srgbClr val="000000"/>
              </a:solidFill>
              <a:ea typeface="ＭＳ Ｐゴシック" charset="-128"/>
              <a:cs typeface="ＭＳ Ｐゴシック" charset="-128"/>
            </a:endParaRPr>
          </a:p>
        </p:txBody>
      </p:sp>
      <p:sp>
        <p:nvSpPr>
          <p:cNvPr id="3" name="Rectangle 2"/>
          <p:cNvSpPr/>
          <p:nvPr/>
        </p:nvSpPr>
        <p:spPr>
          <a:xfrm>
            <a:off x="630298" y="5628766"/>
            <a:ext cx="7159038" cy="1015663"/>
          </a:xfrm>
          <a:prstGeom prst="rect">
            <a:avLst/>
          </a:prstGeom>
        </p:spPr>
        <p:txBody>
          <a:bodyPr wrap="square">
            <a:spAutoFit/>
          </a:bodyPr>
          <a:lstStyle/>
          <a:p>
            <a:r>
              <a:rPr lang="en-US" sz="2000" dirty="0" smtClean="0">
                <a:latin typeface="Verdana"/>
                <a:cs typeface="Verdana"/>
              </a:rPr>
              <a:t>Next iteration of quantitative CTA: </a:t>
            </a:r>
          </a:p>
          <a:p>
            <a:r>
              <a:rPr lang="en-US" sz="2000" dirty="0" smtClean="0">
                <a:latin typeface="Verdana"/>
                <a:cs typeface="Verdana"/>
              </a:rPr>
              <a:t>1) Design instruction to address double ref difficulty </a:t>
            </a:r>
            <a:br>
              <a:rPr lang="en-US" sz="2000" dirty="0" smtClean="0">
                <a:latin typeface="Verdana"/>
                <a:cs typeface="Verdana"/>
              </a:rPr>
            </a:br>
            <a:r>
              <a:rPr lang="en-US" sz="2000" dirty="0" smtClean="0">
                <a:latin typeface="Verdana"/>
                <a:cs typeface="Verdana"/>
              </a:rPr>
              <a:t>2) Close-the-loop experiment </a:t>
            </a:r>
            <a:endParaRPr lang="en-US" sz="2000" dirty="0">
              <a:latin typeface="Verdana"/>
              <a:cs typeface="Verdana"/>
            </a:endParaRPr>
          </a:p>
        </p:txBody>
      </p:sp>
    </p:spTree>
    <p:extLst>
      <p:ext uri="{BB962C8B-B14F-4D97-AF65-F5344CB8AC3E}">
        <p14:creationId xmlns:p14="http://schemas.microsoft.com/office/powerpoint/2010/main" val="353480206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sz="3600" dirty="0"/>
          </a:p>
        </p:txBody>
      </p:sp>
      <p:sp>
        <p:nvSpPr>
          <p:cNvPr id="3" name="Content Placeholder 2"/>
          <p:cNvSpPr>
            <a:spLocks noGrp="1"/>
          </p:cNvSpPr>
          <p:nvPr>
            <p:ph idx="1"/>
          </p:nvPr>
        </p:nvSpPr>
        <p:spPr>
          <a:xfrm>
            <a:off x="666984" y="2009413"/>
            <a:ext cx="8223016" cy="4114800"/>
          </a:xfrm>
        </p:spPr>
        <p:txBody>
          <a:bodyPr/>
          <a:lstStyle/>
          <a:p>
            <a:r>
              <a:rPr lang="en-US" dirty="0" smtClean="0"/>
              <a:t>Quantitative Cognitive Task Analysis</a:t>
            </a:r>
          </a:p>
          <a:p>
            <a:pPr lvl="1"/>
            <a:r>
              <a:rPr lang="en-US" sz="2000" dirty="0" smtClean="0"/>
              <a:t>Difficulty </a:t>
            </a:r>
            <a:r>
              <a:rPr lang="en-US" sz="2000" dirty="0"/>
              <a:t>Factors </a:t>
            </a:r>
            <a:r>
              <a:rPr lang="en-US" sz="2000" dirty="0" smtClean="0"/>
              <a:t>Assessment, Learning Curve Analysis</a:t>
            </a:r>
          </a:p>
          <a:p>
            <a:pPr lvl="1"/>
            <a:r>
              <a:rPr lang="en-US" sz="2000" dirty="0" smtClean="0"/>
              <a:t>Such data is easier to collect &amp; less subjective than qualitative CTA data, such as interviews</a:t>
            </a:r>
          </a:p>
          <a:p>
            <a:r>
              <a:rPr lang="en-US" dirty="0" smtClean="0"/>
              <a:t>Task </a:t>
            </a:r>
            <a:r>
              <a:rPr lang="en-US" dirty="0"/>
              <a:t>difficulty variation =&gt; KC </a:t>
            </a:r>
            <a:r>
              <a:rPr lang="en-US" dirty="0" smtClean="0"/>
              <a:t>inferences</a:t>
            </a:r>
          </a:p>
          <a:p>
            <a:pPr lvl="1"/>
            <a:r>
              <a:rPr lang="en-US" dirty="0" smtClean="0"/>
              <a:t>Use same KC model (Q) to </a:t>
            </a:r>
            <a:r>
              <a:rPr lang="en-US" i="1" dirty="0" smtClean="0"/>
              <a:t>explain</a:t>
            </a:r>
            <a:r>
              <a:rPr lang="en-US" dirty="0" smtClean="0"/>
              <a:t> both difficulty </a:t>
            </a:r>
            <a:r>
              <a:rPr lang="en-US" i="1" dirty="0" smtClean="0"/>
              <a:t>and </a:t>
            </a:r>
            <a:r>
              <a:rPr lang="en-US" dirty="0" smtClean="0"/>
              <a:t>learning transfer</a:t>
            </a:r>
          </a:p>
          <a:p>
            <a:r>
              <a:rPr lang="en-US" dirty="0"/>
              <a:t>There isn’t much “E” in “EDM” without interpretation!</a:t>
            </a:r>
          </a:p>
          <a:p>
            <a:endParaRPr lang="en-US" dirty="0"/>
          </a:p>
        </p:txBody>
      </p:sp>
    </p:spTree>
    <p:extLst>
      <p:ext uri="{BB962C8B-B14F-4D97-AF65-F5344CB8AC3E}">
        <p14:creationId xmlns:p14="http://schemas.microsoft.com/office/powerpoint/2010/main" val="842759472"/>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76856"/>
            <a:ext cx="7772400" cy="632177"/>
          </a:xfrm>
        </p:spPr>
        <p:txBody>
          <a:bodyPr/>
          <a:lstStyle/>
          <a:p>
            <a:r>
              <a:rPr lang="en-US" sz="3200" dirty="0" smtClean="0"/>
              <a:t>Pre-Assessment questions</a:t>
            </a:r>
            <a:br>
              <a:rPr lang="en-US" sz="3200" dirty="0" smtClean="0"/>
            </a:br>
            <a:r>
              <a:rPr lang="en-US" sz="3200" b="1" dirty="0" err="1" smtClean="0"/>
              <a:t>tiny.cc</a:t>
            </a:r>
            <a:r>
              <a:rPr lang="en-US" sz="3200" b="1" dirty="0" smtClean="0"/>
              <a:t>/</a:t>
            </a:r>
            <a:r>
              <a:rPr lang="en-US" sz="3200" b="1" dirty="0" err="1" smtClean="0"/>
              <a:t>kenpost</a:t>
            </a:r>
            <a:endParaRPr lang="en-US" sz="3200" dirty="0"/>
          </a:p>
        </p:txBody>
      </p:sp>
      <p:sp>
        <p:nvSpPr>
          <p:cNvPr id="3" name="Content Placeholder 2"/>
          <p:cNvSpPr>
            <a:spLocks noGrp="1"/>
          </p:cNvSpPr>
          <p:nvPr>
            <p:ph idx="1"/>
          </p:nvPr>
        </p:nvSpPr>
        <p:spPr>
          <a:xfrm>
            <a:off x="666986" y="1081850"/>
            <a:ext cx="7772400" cy="5437481"/>
          </a:xfrm>
        </p:spPr>
        <p:txBody>
          <a:bodyPr/>
          <a:lstStyle/>
          <a:p>
            <a:r>
              <a:rPr lang="en-US" sz="1400" dirty="0" smtClean="0"/>
              <a:t>Cognitive Task Analysis leads to improved course design because</a:t>
            </a:r>
          </a:p>
          <a:p>
            <a:pPr lvl="1"/>
            <a:r>
              <a:rPr lang="en-US" sz="1000" dirty="0" smtClean="0"/>
              <a:t>Such analysis helps instructions identify better ways to support learning of the content they know so well</a:t>
            </a:r>
          </a:p>
          <a:p>
            <a:pPr lvl="1"/>
            <a:r>
              <a:rPr lang="en-US" sz="1000" dirty="0" smtClean="0"/>
              <a:t>“Expert blind spot” leaves holes in what </a:t>
            </a:r>
            <a:r>
              <a:rPr lang="en-US" sz="1000" dirty="0"/>
              <a:t>instructions know </a:t>
            </a:r>
            <a:r>
              <a:rPr lang="en-US" sz="1000" dirty="0" smtClean="0"/>
              <a:t>about learner difficulties and how to design to address them</a:t>
            </a:r>
          </a:p>
          <a:p>
            <a:pPr lvl="1"/>
            <a:r>
              <a:rPr lang="en-US" sz="1000" dirty="0" smtClean="0"/>
              <a:t>As much as 70% of the expertise instructors want students to learn is outside of instructors’ conscious awareness</a:t>
            </a:r>
          </a:p>
          <a:p>
            <a:r>
              <a:rPr lang="en-US" sz="1400" dirty="0" smtClean="0"/>
              <a:t>Junior high school students have difficulty in “symbolizing”, that is, in translating a story </a:t>
            </a:r>
            <a:r>
              <a:rPr lang="en-US" sz="1400" dirty="0"/>
              <a:t>problem (e.g., “Anne is 800 meters from home &amp; walking 40 meters per minute </a:t>
            </a:r>
            <a:r>
              <a:rPr lang="is-IS" sz="1400" dirty="0"/>
              <a:t>…”)</a:t>
            </a:r>
            <a:r>
              <a:rPr lang="en-US" sz="1400" dirty="0" smtClean="0"/>
              <a:t> to a symbolic algebraic </a:t>
            </a:r>
            <a:r>
              <a:rPr lang="en-US" sz="1400" dirty="0"/>
              <a:t>expression </a:t>
            </a:r>
            <a:r>
              <a:rPr lang="en-US" sz="1400" dirty="0" smtClean="0"/>
              <a:t>(</a:t>
            </a:r>
            <a:r>
              <a:rPr lang="en-US" sz="1400" dirty="0"/>
              <a:t>e.g., “800-40x”) </a:t>
            </a:r>
            <a:r>
              <a:rPr lang="en-US" sz="1400" dirty="0" smtClean="0"/>
              <a:t>primarily because</a:t>
            </a:r>
          </a:p>
          <a:p>
            <a:pPr lvl="1"/>
            <a:r>
              <a:rPr lang="en-US" sz="1200" dirty="0" smtClean="0"/>
              <a:t>It is hard to understand the mathematical structure expressed in the story problem</a:t>
            </a:r>
            <a:endParaRPr lang="en-US" sz="1200" dirty="0"/>
          </a:p>
          <a:p>
            <a:pPr lvl="1"/>
            <a:r>
              <a:rPr lang="en-US" sz="1200" dirty="0" smtClean="0"/>
              <a:t>It is hard to express an understood mathematical structure in algebraic symbols</a:t>
            </a:r>
            <a:endParaRPr lang="en-US" sz="1200" dirty="0"/>
          </a:p>
          <a:p>
            <a:r>
              <a:rPr lang="en-US" sz="1400" dirty="0" smtClean="0"/>
              <a:t>Which kind of tutored practice produces more learning transfer </a:t>
            </a:r>
            <a:r>
              <a:rPr lang="en-US" sz="1400" smtClean="0"/>
              <a:t>to symbolizing?</a:t>
            </a:r>
            <a:endParaRPr lang="en-US" sz="1400" dirty="0" smtClean="0"/>
          </a:p>
          <a:p>
            <a:pPr lvl="1"/>
            <a:r>
              <a:rPr lang="en-US" sz="1200" dirty="0" smtClean="0"/>
              <a:t>Tutored practice on translating one operator story problems into algebraic expressions</a:t>
            </a:r>
          </a:p>
          <a:p>
            <a:pPr lvl="1"/>
            <a:r>
              <a:rPr lang="en-US" sz="1200" dirty="0" smtClean="0"/>
              <a:t>Tutored </a:t>
            </a:r>
            <a:r>
              <a:rPr lang="en-US" sz="1200" dirty="0"/>
              <a:t>practice on substitution problems, such as “substitute 40x for y in 800-y”</a:t>
            </a:r>
          </a:p>
          <a:p>
            <a:r>
              <a:rPr lang="en-US" sz="1400" dirty="0" smtClean="0"/>
              <a:t>Regarding “close the loop” experiments in EDM:</a:t>
            </a:r>
          </a:p>
          <a:p>
            <a:pPr lvl="1"/>
            <a:r>
              <a:rPr lang="en-US" sz="1100" dirty="0" smtClean="0"/>
              <a:t>We need more otherwise it will remain unclear whether our mining methods mean anything</a:t>
            </a:r>
          </a:p>
          <a:p>
            <a:pPr lvl="1"/>
            <a:r>
              <a:rPr lang="en-US" sz="1100" dirty="0" smtClean="0"/>
              <a:t>We have just enough</a:t>
            </a:r>
          </a:p>
          <a:p>
            <a:pPr lvl="1"/>
            <a:r>
              <a:rPr lang="en-US" sz="1100" dirty="0" smtClean="0"/>
              <a:t>We have more than enough as EDM should focus on mining methods not on scientific insights or applications coming from them</a:t>
            </a:r>
          </a:p>
          <a:p>
            <a:r>
              <a:rPr lang="en-US" sz="1400" dirty="0"/>
              <a:t>Ultimately, an EDM algorithm is best evaluated </a:t>
            </a:r>
            <a:r>
              <a:rPr lang="en-US" sz="1400" dirty="0" smtClean="0"/>
              <a:t>by:</a:t>
            </a:r>
            <a:endParaRPr lang="en-US" sz="1400" dirty="0"/>
          </a:p>
          <a:p>
            <a:pPr lvl="1"/>
            <a:r>
              <a:rPr lang="en-US" sz="1200" dirty="0"/>
              <a:t>Showing it accurately predicts data through cross validation</a:t>
            </a:r>
          </a:p>
          <a:p>
            <a:pPr lvl="1"/>
            <a:r>
              <a:rPr lang="en-US" sz="1200" dirty="0"/>
              <a:t>Showing it more accurately predicts data than other existing algorithms</a:t>
            </a:r>
          </a:p>
          <a:p>
            <a:pPr lvl="1"/>
            <a:r>
              <a:rPr lang="en-US" sz="1200" dirty="0"/>
              <a:t>Showing that use of it or an insight derived from it produces better student learning</a:t>
            </a:r>
          </a:p>
          <a:p>
            <a:pPr marL="457200" lvl="1" indent="0">
              <a:buNone/>
            </a:pPr>
            <a:endParaRPr lang="en-US" sz="1100" dirty="0" smtClean="0"/>
          </a:p>
          <a:p>
            <a:pPr lvl="1"/>
            <a:endParaRPr lang="en-US" sz="1100" dirty="0"/>
          </a:p>
        </p:txBody>
      </p:sp>
    </p:spTree>
    <p:extLst>
      <p:ext uri="{BB962C8B-B14F-4D97-AF65-F5344CB8AC3E}">
        <p14:creationId xmlns:p14="http://schemas.microsoft.com/office/powerpoint/2010/main" val="119382730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4" descr="iceberg"/>
          <p:cNvPicPr>
            <a:picLocks noChangeAspect="1" noChangeArrowheads="1"/>
          </p:cNvPicPr>
          <p:nvPr/>
        </p:nvPicPr>
        <p:blipFill>
          <a:blip r:embed="rId4"/>
          <a:srcRect/>
          <a:stretch>
            <a:fillRect/>
          </a:stretch>
        </p:blipFill>
        <p:spPr bwMode="auto">
          <a:xfrm>
            <a:off x="2203450" y="558800"/>
            <a:ext cx="4070350" cy="5562600"/>
          </a:xfrm>
          <a:prstGeom prst="rect">
            <a:avLst/>
          </a:prstGeom>
          <a:noFill/>
          <a:ln w="9525">
            <a:noFill/>
            <a:miter lim="800000"/>
            <a:headEnd/>
            <a:tailEnd/>
          </a:ln>
        </p:spPr>
      </p:pic>
      <p:grpSp>
        <p:nvGrpSpPr>
          <p:cNvPr id="2" name="Group 9"/>
          <p:cNvGrpSpPr>
            <a:grpSpLocks/>
          </p:cNvGrpSpPr>
          <p:nvPr/>
        </p:nvGrpSpPr>
        <p:grpSpPr bwMode="auto">
          <a:xfrm>
            <a:off x="5257800" y="1244600"/>
            <a:ext cx="3657600" cy="1552575"/>
            <a:chOff x="3312" y="432"/>
            <a:chExt cx="2304" cy="978"/>
          </a:xfrm>
        </p:grpSpPr>
        <p:sp>
          <p:nvSpPr>
            <p:cNvPr id="20490" name="Line 5"/>
            <p:cNvSpPr>
              <a:spLocks noChangeShapeType="1"/>
            </p:cNvSpPr>
            <p:nvPr/>
          </p:nvSpPr>
          <p:spPr bwMode="auto">
            <a:xfrm flipH="1">
              <a:off x="3312" y="672"/>
              <a:ext cx="1008" cy="240"/>
            </a:xfrm>
            <a:prstGeom prst="line">
              <a:avLst/>
            </a:prstGeom>
            <a:noFill/>
            <a:ln w="76200">
              <a:solidFill>
                <a:srgbClr val="5A6726"/>
              </a:solidFill>
              <a:round/>
              <a:headEnd/>
              <a:tailEnd type="triangle" w="med" len="med"/>
            </a:ln>
          </p:spPr>
          <p:txBody>
            <a:bodyPr wrap="none" anchor="ctr">
              <a:prstTxWarp prst="textNoShape">
                <a:avLst/>
              </a:prstTxWarp>
            </a:bodyPr>
            <a:lstStyle/>
            <a:p>
              <a:endParaRPr lang="en-US"/>
            </a:p>
          </p:txBody>
        </p:sp>
        <p:sp>
          <p:nvSpPr>
            <p:cNvPr id="20491" name="Text Box 8"/>
            <p:cNvSpPr txBox="1">
              <a:spLocks noChangeArrowheads="1"/>
            </p:cNvSpPr>
            <p:nvPr/>
          </p:nvSpPr>
          <p:spPr bwMode="auto">
            <a:xfrm>
              <a:off x="4320" y="432"/>
              <a:ext cx="1296" cy="978"/>
            </a:xfrm>
            <a:prstGeom prst="rect">
              <a:avLst/>
            </a:prstGeom>
            <a:noFill/>
            <a:ln w="9525">
              <a:noFill/>
              <a:miter lim="800000"/>
              <a:headEnd/>
              <a:tailEnd/>
            </a:ln>
          </p:spPr>
          <p:txBody>
            <a:bodyPr>
              <a:prstTxWarp prst="textNoShape">
                <a:avLst/>
              </a:prstTxWarp>
              <a:spAutoFit/>
            </a:bodyPr>
            <a:lstStyle/>
            <a:p>
              <a:pPr>
                <a:spcBef>
                  <a:spcPct val="50000"/>
                </a:spcBef>
              </a:pPr>
              <a:r>
                <a:rPr lang="en-US">
                  <a:solidFill>
                    <a:srgbClr val="FFFFFF"/>
                  </a:solidFill>
                  <a:latin typeface="45 Helvetica Light" charset="0"/>
                  <a:ea typeface="Geneva" charset="0"/>
                  <a:cs typeface="Geneva" charset="0"/>
                </a:rPr>
                <a:t>What we know about our own learning</a:t>
              </a:r>
            </a:p>
          </p:txBody>
        </p:sp>
      </p:grpSp>
      <p:grpSp>
        <p:nvGrpSpPr>
          <p:cNvPr id="3" name="Group 10"/>
          <p:cNvGrpSpPr>
            <a:grpSpLocks/>
          </p:cNvGrpSpPr>
          <p:nvPr/>
        </p:nvGrpSpPr>
        <p:grpSpPr bwMode="auto">
          <a:xfrm>
            <a:off x="5257800" y="3606800"/>
            <a:ext cx="3581400" cy="1200150"/>
            <a:chOff x="3312" y="1920"/>
            <a:chExt cx="2256" cy="756"/>
          </a:xfrm>
        </p:grpSpPr>
        <p:sp>
          <p:nvSpPr>
            <p:cNvPr id="20488" name="Text Box 9"/>
            <p:cNvSpPr txBox="1">
              <a:spLocks noChangeArrowheads="1"/>
            </p:cNvSpPr>
            <p:nvPr/>
          </p:nvSpPr>
          <p:spPr bwMode="auto">
            <a:xfrm>
              <a:off x="4272" y="1920"/>
              <a:ext cx="1296" cy="756"/>
            </a:xfrm>
            <a:prstGeom prst="rect">
              <a:avLst/>
            </a:prstGeom>
            <a:noFill/>
            <a:ln w="9525">
              <a:noFill/>
              <a:miter lim="800000"/>
              <a:headEnd/>
              <a:tailEnd/>
            </a:ln>
          </p:spPr>
          <p:txBody>
            <a:bodyPr>
              <a:prstTxWarp prst="textNoShape">
                <a:avLst/>
              </a:prstTxWarp>
              <a:spAutoFit/>
            </a:bodyPr>
            <a:lstStyle/>
            <a:p>
              <a:pPr>
                <a:spcBef>
                  <a:spcPct val="50000"/>
                </a:spcBef>
              </a:pPr>
              <a:r>
                <a:rPr lang="en-US" dirty="0">
                  <a:solidFill>
                    <a:srgbClr val="FFFFFF"/>
                  </a:solidFill>
                  <a:latin typeface="45 Helvetica Light" charset="0"/>
                  <a:ea typeface="Geneva" charset="0"/>
                  <a:cs typeface="Geneva" charset="0"/>
                </a:rPr>
                <a:t>What we do </a:t>
              </a:r>
              <a:r>
                <a:rPr lang="en-US" i="1" dirty="0">
                  <a:solidFill>
                    <a:srgbClr val="FFFFFF"/>
                  </a:solidFill>
                  <a:latin typeface="45 Helvetica Light" charset="0"/>
                  <a:ea typeface="Geneva" charset="0"/>
                  <a:cs typeface="Geneva" charset="0"/>
                </a:rPr>
                <a:t>not</a:t>
              </a:r>
              <a:r>
                <a:rPr lang="en-US" dirty="0">
                  <a:solidFill>
                    <a:srgbClr val="FFFFFF"/>
                  </a:solidFill>
                  <a:latin typeface="45 Helvetica Light" charset="0"/>
                  <a:ea typeface="Geneva" charset="0"/>
                  <a:cs typeface="Geneva" charset="0"/>
                </a:rPr>
                <a:t> know we know</a:t>
              </a:r>
            </a:p>
          </p:txBody>
        </p:sp>
        <p:sp>
          <p:nvSpPr>
            <p:cNvPr id="20489" name="Line 5"/>
            <p:cNvSpPr>
              <a:spLocks noChangeShapeType="1"/>
            </p:cNvSpPr>
            <p:nvPr/>
          </p:nvSpPr>
          <p:spPr bwMode="auto">
            <a:xfrm flipH="1" flipV="1">
              <a:off x="3312" y="1920"/>
              <a:ext cx="960" cy="240"/>
            </a:xfrm>
            <a:prstGeom prst="line">
              <a:avLst/>
            </a:prstGeom>
            <a:noFill/>
            <a:ln w="76200">
              <a:solidFill>
                <a:srgbClr val="5A6726"/>
              </a:solidFill>
              <a:round/>
              <a:headEnd/>
              <a:tailEnd type="triangle" w="med" len="med"/>
            </a:ln>
          </p:spPr>
          <p:txBody>
            <a:bodyPr wrap="none" anchor="ctr">
              <a:prstTxWarp prst="textNoShape">
                <a:avLst/>
              </a:prstTxWarp>
            </a:bodyPr>
            <a:lstStyle/>
            <a:p>
              <a:endParaRPr lang="en-US"/>
            </a:p>
          </p:txBody>
        </p:sp>
      </p:grpSp>
      <p:sp>
        <p:nvSpPr>
          <p:cNvPr id="9" name="Rectangle 8"/>
          <p:cNvSpPr>
            <a:spLocks noChangeArrowheads="1"/>
          </p:cNvSpPr>
          <p:nvPr/>
        </p:nvSpPr>
        <p:spPr bwMode="auto">
          <a:xfrm>
            <a:off x="1346200" y="6032500"/>
            <a:ext cx="6934200" cy="646331"/>
          </a:xfrm>
          <a:prstGeom prst="rect">
            <a:avLst/>
          </a:prstGeom>
          <a:noFill/>
          <a:ln w="9525">
            <a:noFill/>
            <a:miter lim="800000"/>
            <a:headEnd/>
            <a:tailEnd/>
          </a:ln>
        </p:spPr>
        <p:txBody>
          <a:bodyPr wrap="square">
            <a:prstTxWarp prst="textNoShape">
              <a:avLst/>
            </a:prstTxWarp>
            <a:spAutoFit/>
          </a:bodyPr>
          <a:lstStyle/>
          <a:p>
            <a:pPr marL="457200" indent="-457200"/>
            <a:r>
              <a:rPr lang="en-US" sz="1800" i="1" dirty="0" smtClean="0">
                <a:solidFill>
                  <a:srgbClr val="FFFF00"/>
                </a:solidFill>
                <a:latin typeface="Verdana"/>
                <a:cs typeface="Verdana"/>
              </a:rPr>
              <a:t>=&gt; </a:t>
            </a:r>
            <a:r>
              <a:rPr lang="en-US" sz="1800" dirty="0" smtClean="0">
                <a:solidFill>
                  <a:srgbClr val="FFFF00"/>
                </a:solidFill>
                <a:latin typeface="Verdana"/>
                <a:cs typeface="Verdana"/>
              </a:rPr>
              <a:t>Instructor-based intuitive design </a:t>
            </a:r>
            <a:r>
              <a:rPr lang="en-US" sz="1800" i="1" dirty="0" smtClean="0">
                <a:solidFill>
                  <a:srgbClr val="FFFF00"/>
                </a:solidFill>
                <a:latin typeface="Verdana"/>
                <a:cs typeface="Verdana"/>
              </a:rPr>
              <a:t>lacks information </a:t>
            </a:r>
            <a:r>
              <a:rPr lang="en-US" sz="1800" dirty="0" smtClean="0">
                <a:solidFill>
                  <a:srgbClr val="FFFF00"/>
                </a:solidFill>
                <a:latin typeface="Verdana"/>
                <a:cs typeface="Verdana"/>
              </a:rPr>
              <a:t>and thus is </a:t>
            </a:r>
            <a:r>
              <a:rPr lang="en-US" sz="1800" i="1" dirty="0" smtClean="0">
                <a:solidFill>
                  <a:srgbClr val="FFFF00"/>
                </a:solidFill>
                <a:latin typeface="Verdana"/>
                <a:cs typeface="Verdana"/>
              </a:rPr>
              <a:t>flawed</a:t>
            </a:r>
            <a:endParaRPr lang="en-US" sz="1800" i="1" dirty="0">
              <a:solidFill>
                <a:srgbClr val="FFFF00"/>
              </a:solidFill>
              <a:latin typeface="Verdana"/>
              <a:cs typeface="Verdana"/>
            </a:endParaRPr>
          </a:p>
        </p:txBody>
      </p:sp>
      <p:sp>
        <p:nvSpPr>
          <p:cNvPr id="20487" name="TextBox 10"/>
          <p:cNvSpPr txBox="1">
            <a:spLocks noChangeArrowheads="1"/>
          </p:cNvSpPr>
          <p:nvPr/>
        </p:nvSpPr>
        <p:spPr bwMode="auto">
          <a:xfrm>
            <a:off x="215900" y="1295400"/>
            <a:ext cx="1879600" cy="1323439"/>
          </a:xfrm>
          <a:prstGeom prst="rect">
            <a:avLst/>
          </a:prstGeom>
          <a:solidFill>
            <a:schemeClr val="tx2"/>
          </a:solidFill>
          <a:ln w="9525">
            <a:noFill/>
            <a:miter lim="800000"/>
            <a:headEnd/>
            <a:tailEnd/>
          </a:ln>
        </p:spPr>
        <p:txBody>
          <a:bodyPr>
            <a:prstTxWarp prst="textNoShape">
              <a:avLst/>
            </a:prstTxWarp>
            <a:spAutoFit/>
          </a:bodyPr>
          <a:lstStyle/>
          <a:p>
            <a:r>
              <a:rPr lang="en-US" sz="1600" dirty="0">
                <a:solidFill>
                  <a:schemeClr val="bg1"/>
                </a:solidFill>
                <a:latin typeface="Verdana" charset="0"/>
                <a:ea typeface="Verdana" charset="0"/>
                <a:cs typeface="Verdana" charset="0"/>
              </a:rPr>
              <a:t>Experts can describe</a:t>
            </a:r>
            <a:r>
              <a:rPr lang="en-US" sz="1600" dirty="0" smtClean="0">
                <a:solidFill>
                  <a:schemeClr val="bg1"/>
                </a:solidFill>
                <a:latin typeface="Verdana" charset="0"/>
                <a:ea typeface="Verdana" charset="0"/>
                <a:cs typeface="Verdana" charset="0"/>
              </a:rPr>
              <a:t> only 30</a:t>
            </a:r>
            <a:r>
              <a:rPr lang="en-US" sz="1600" dirty="0">
                <a:solidFill>
                  <a:schemeClr val="bg1"/>
                </a:solidFill>
                <a:latin typeface="Verdana" charset="0"/>
                <a:ea typeface="Verdana" charset="0"/>
                <a:cs typeface="Verdana" charset="0"/>
              </a:rPr>
              <a:t>% of what they know!</a:t>
            </a:r>
          </a:p>
          <a:p>
            <a:r>
              <a:rPr lang="en-US" sz="1600" dirty="0">
                <a:solidFill>
                  <a:schemeClr val="bg1"/>
                </a:solidFill>
                <a:latin typeface="Verdana" charset="0"/>
                <a:ea typeface="Verdana" charset="0"/>
                <a:cs typeface="Verdana" charset="0"/>
              </a:rPr>
              <a:t>(Clark et al)</a:t>
            </a:r>
          </a:p>
        </p:txBody>
      </p:sp>
    </p:spTree>
    <p:custDataLst>
      <p:tags r:id="rId1"/>
    </p:custDataLst>
    <p:extLst>
      <p:ext uri="{BB962C8B-B14F-4D97-AF65-F5344CB8AC3E}">
        <p14:creationId xmlns:p14="http://schemas.microsoft.com/office/powerpoint/2010/main" val="3370586135"/>
      </p:ext>
    </p:extLst>
  </p:cSld>
  <p:clrMapOvr>
    <a:masterClrMapping/>
  </p:clrMapOvr>
  <p:transition xmlns:p14="http://schemas.microsoft.com/office/powerpoint/2010/main" advTm="17616"/>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idx="4294967295"/>
          </p:nvPr>
        </p:nvSpPr>
        <p:spPr/>
        <p:txBody>
          <a:bodyPr/>
          <a:lstStyle/>
          <a:p>
            <a:r>
              <a:rPr lang="en-US" sz="3200" i="1" dirty="0">
                <a:ea typeface="ＭＳ Ｐゴシック" pitchFamily="1" charset="-128"/>
                <a:cs typeface="ＭＳ Ｐゴシック" pitchFamily="1" charset="-128"/>
              </a:rPr>
              <a:t>Cognitive Task </a:t>
            </a:r>
            <a:r>
              <a:rPr lang="en-US" sz="3200" i="1" dirty="0" smtClean="0">
                <a:ea typeface="ＭＳ Ｐゴシック" pitchFamily="1" charset="-128"/>
                <a:cs typeface="ＭＳ Ｐゴシック" pitchFamily="1" charset="-128"/>
              </a:rPr>
              <a:t>Analysis </a:t>
            </a:r>
            <a:r>
              <a:rPr lang="en-US" sz="3200" dirty="0" smtClean="0">
                <a:ea typeface="ＭＳ Ｐゴシック" pitchFamily="1" charset="-128"/>
                <a:cs typeface="ＭＳ Ｐゴシック" pitchFamily="1" charset="-128"/>
              </a:rPr>
              <a:t>uncovers hidden skills =&gt; improves instruction</a:t>
            </a:r>
            <a:endParaRPr lang="en-US" sz="3200" dirty="0">
              <a:ea typeface="ＭＳ Ｐゴシック" pitchFamily="1" charset="-128"/>
              <a:cs typeface="ＭＳ Ｐゴシック" pitchFamily="1" charset="-128"/>
            </a:endParaRPr>
          </a:p>
        </p:txBody>
      </p:sp>
      <p:sp>
        <p:nvSpPr>
          <p:cNvPr id="62467" name="Rectangle 3"/>
          <p:cNvSpPr>
            <a:spLocks noGrp="1" noChangeArrowheads="1"/>
          </p:cNvSpPr>
          <p:nvPr>
            <p:ph type="body" idx="4294967295"/>
          </p:nvPr>
        </p:nvSpPr>
        <p:spPr/>
        <p:txBody>
          <a:bodyPr/>
          <a:lstStyle/>
          <a:p>
            <a:r>
              <a:rPr lang="en-US" sz="2400" dirty="0" smtClean="0">
                <a:ea typeface="ＭＳ Ｐゴシック" pitchFamily="1" charset="-128"/>
                <a:cs typeface="ＭＳ Ｐゴシック" pitchFamily="1" charset="-128"/>
              </a:rPr>
              <a:t>Cognitive Task Analysis (CTA) Methods</a:t>
            </a:r>
          </a:p>
          <a:p>
            <a:pPr lvl="1"/>
            <a:r>
              <a:rPr lang="en-US" sz="2000" dirty="0" smtClean="0">
                <a:ea typeface="ＭＳ Ｐゴシック" pitchFamily="1" charset="-128"/>
                <a:cs typeface="ＭＳ Ｐゴシック" pitchFamily="1" charset="-128"/>
              </a:rPr>
              <a:t>Structured interviews, think </a:t>
            </a:r>
            <a:r>
              <a:rPr lang="en-US" sz="2000" dirty="0" err="1" smtClean="0">
                <a:ea typeface="ＭＳ Ｐゴシック" pitchFamily="1" charset="-128"/>
                <a:cs typeface="ＭＳ Ｐゴシック" pitchFamily="1" charset="-128"/>
              </a:rPr>
              <a:t>alouds</a:t>
            </a:r>
            <a:r>
              <a:rPr lang="en-US" sz="2000" dirty="0" smtClean="0">
                <a:ea typeface="ＭＳ Ｐゴシック" pitchFamily="1" charset="-128"/>
                <a:cs typeface="ＭＳ Ｐゴシック" pitchFamily="1" charset="-128"/>
              </a:rPr>
              <a:t> of experts</a:t>
            </a:r>
          </a:p>
          <a:p>
            <a:r>
              <a:rPr lang="en-US" sz="2400" dirty="0" smtClean="0">
                <a:ea typeface="ＭＳ Ｐゴシック" pitchFamily="1" charset="-128"/>
                <a:cs typeface="ＭＳ Ｐゴシック" pitchFamily="1" charset="-128"/>
              </a:rPr>
              <a:t>Studies: Traditional instruction vs. CTA-based</a:t>
            </a:r>
            <a:endParaRPr lang="en-US" sz="2000" dirty="0" smtClean="0"/>
          </a:p>
          <a:p>
            <a:pPr lvl="1"/>
            <a:r>
              <a:rPr lang="en-US" sz="2000" dirty="0" smtClean="0">
                <a:ea typeface="ＭＳ Ｐゴシック" pitchFamily="1" charset="-128"/>
                <a:cs typeface="ＭＳ Ｐゴシック" pitchFamily="1" charset="-128"/>
              </a:rPr>
              <a:t>Med school catheter insertion </a:t>
            </a:r>
            <a:br>
              <a:rPr lang="en-US" sz="2000" dirty="0" smtClean="0">
                <a:ea typeface="ＭＳ Ｐゴシック" pitchFamily="1" charset="-128"/>
                <a:cs typeface="ＭＳ Ｐゴシック" pitchFamily="1" charset="-128"/>
              </a:rPr>
            </a:br>
            <a:r>
              <a:rPr lang="en-US" sz="1400" dirty="0" smtClean="0">
                <a:ea typeface="ＭＳ Ｐゴシック" pitchFamily="1" charset="-128"/>
                <a:cs typeface="ＭＳ Ｐゴシック" pitchFamily="1" charset="-128"/>
              </a:rPr>
              <a:t>(</a:t>
            </a:r>
            <a:r>
              <a:rPr lang="en-US" sz="1400" dirty="0" err="1" smtClean="0">
                <a:ea typeface="ＭＳ Ｐゴシック" pitchFamily="1" charset="-128"/>
                <a:cs typeface="ＭＳ Ｐゴシック" pitchFamily="1" charset="-128"/>
              </a:rPr>
              <a:t>Velmahos</a:t>
            </a:r>
            <a:r>
              <a:rPr lang="en-US" sz="1400" dirty="0" smtClean="0">
                <a:ea typeface="ＭＳ Ｐゴシック" pitchFamily="1" charset="-128"/>
                <a:cs typeface="ＭＳ Ｐゴシック" pitchFamily="1" charset="-128"/>
              </a:rPr>
              <a:t> et al., 2004)</a:t>
            </a:r>
            <a:endParaRPr lang="en-US" sz="2000" dirty="0" smtClean="0">
              <a:ea typeface="ＭＳ Ｐゴシック" pitchFamily="1" charset="-128"/>
              <a:cs typeface="ＭＳ Ｐゴシック" pitchFamily="1" charset="-128"/>
            </a:endParaRPr>
          </a:p>
          <a:p>
            <a:pPr lvl="1"/>
            <a:r>
              <a:rPr lang="en-US" sz="2000" dirty="0" smtClean="0"/>
              <a:t>Radar system troubleshooting </a:t>
            </a:r>
            <a:br>
              <a:rPr lang="en-US" sz="2000" dirty="0" smtClean="0"/>
            </a:br>
            <a:r>
              <a:rPr lang="en-US" sz="1050" dirty="0" smtClean="0"/>
              <a:t>(</a:t>
            </a:r>
            <a:r>
              <a:rPr lang="en-US" sz="1050" dirty="0" err="1" smtClean="0"/>
              <a:t>Schaafstal</a:t>
            </a:r>
            <a:r>
              <a:rPr lang="en-US" sz="1050" dirty="0" smtClean="0"/>
              <a:t> et al., 2000)</a:t>
            </a:r>
            <a:r>
              <a:rPr lang="en-US" sz="2000" dirty="0" smtClean="0"/>
              <a:t> </a:t>
            </a:r>
            <a:endParaRPr lang="en-US" sz="1600" dirty="0" smtClean="0"/>
          </a:p>
          <a:p>
            <a:pPr lvl="1"/>
            <a:r>
              <a:rPr lang="en-US" sz="2000" dirty="0" smtClean="0"/>
              <a:t>Spreadsheet use </a:t>
            </a:r>
            <a:r>
              <a:rPr lang="en-US" sz="1050" dirty="0" smtClean="0"/>
              <a:t>(Merrill, 2002)</a:t>
            </a:r>
          </a:p>
          <a:p>
            <a:pPr lvl="1"/>
            <a:endParaRPr lang="en-US" sz="1050" dirty="0" smtClean="0"/>
          </a:p>
          <a:p>
            <a:r>
              <a:rPr lang="en-US" sz="2400" dirty="0" smtClean="0">
                <a:ea typeface="ＭＳ Ｐゴシック" pitchFamily="1" charset="-128"/>
                <a:cs typeface="ＭＳ Ｐゴシック" pitchFamily="1" charset="-128"/>
              </a:rPr>
              <a:t>Lee (2004) meta-analysis: </a:t>
            </a:r>
            <a:br>
              <a:rPr lang="en-US" sz="2400" dirty="0" smtClean="0">
                <a:ea typeface="ＭＳ Ｐゴシック" pitchFamily="1" charset="-128"/>
                <a:cs typeface="ＭＳ Ｐゴシック" pitchFamily="1" charset="-128"/>
              </a:rPr>
            </a:br>
            <a:r>
              <a:rPr lang="en-US" sz="2400" dirty="0" smtClean="0">
                <a:ea typeface="ＭＳ Ｐゴシック" pitchFamily="1" charset="-128"/>
                <a:cs typeface="ＭＳ Ｐゴシック" pitchFamily="1" charset="-128"/>
              </a:rPr>
              <a:t>1.7 effect size!</a:t>
            </a:r>
          </a:p>
          <a:p>
            <a:pPr>
              <a:buNone/>
            </a:pPr>
            <a:endParaRPr lang="en-US" sz="2200" dirty="0"/>
          </a:p>
        </p:txBody>
      </p:sp>
      <p:pic>
        <p:nvPicPr>
          <p:cNvPr id="4" name="Picture 3"/>
          <p:cNvPicPr>
            <a:picLocks noChangeAspect="1"/>
          </p:cNvPicPr>
          <p:nvPr/>
        </p:nvPicPr>
        <p:blipFill>
          <a:blip r:embed="rId3"/>
          <a:stretch>
            <a:fillRect/>
          </a:stretch>
        </p:blipFill>
        <p:spPr>
          <a:xfrm>
            <a:off x="5655733" y="3314700"/>
            <a:ext cx="3361267" cy="2520950"/>
          </a:xfrm>
          <a:prstGeom prst="rect">
            <a:avLst/>
          </a:prstGeom>
        </p:spPr>
      </p:pic>
    </p:spTree>
    <p:extLst>
      <p:ext uri="{BB962C8B-B14F-4D97-AF65-F5344CB8AC3E}">
        <p14:creationId xmlns:p14="http://schemas.microsoft.com/office/powerpoint/2010/main" val="1205877096"/>
      </p:ext>
    </p:extLst>
  </p:cSld>
  <p:clrMapOvr>
    <a:masterClrMapping/>
  </p:clrMapOvr>
  <p:transition xmlns:p14="http://schemas.microsoft.com/office/powerpoint/2010/main" advTm="117266"/>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Quantitative </a:t>
            </a:r>
            <a:br>
              <a:rPr lang="en-US" dirty="0" smtClean="0"/>
            </a:br>
            <a:r>
              <a:rPr lang="en-US" dirty="0" smtClean="0"/>
              <a:t>Cognitive Task Analysis </a:t>
            </a:r>
            <a:r>
              <a:rPr lang="en-US" sz="3600" dirty="0" smtClean="0"/>
              <a:t>(CTA)</a:t>
            </a:r>
            <a:endParaRPr lang="en-US" sz="3600" dirty="0"/>
          </a:p>
        </p:txBody>
      </p:sp>
      <p:sp>
        <p:nvSpPr>
          <p:cNvPr id="3" name="Content Placeholder 2"/>
          <p:cNvSpPr>
            <a:spLocks noGrp="1"/>
          </p:cNvSpPr>
          <p:nvPr>
            <p:ph idx="1"/>
          </p:nvPr>
        </p:nvSpPr>
        <p:spPr>
          <a:xfrm>
            <a:off x="666984" y="2009413"/>
            <a:ext cx="8223016" cy="4114800"/>
          </a:xfrm>
        </p:spPr>
        <p:txBody>
          <a:bodyPr/>
          <a:lstStyle/>
          <a:p>
            <a:r>
              <a:rPr lang="en-US" sz="2400" dirty="0" smtClean="0"/>
              <a:t>Complementary </a:t>
            </a:r>
            <a:r>
              <a:rPr lang="en-US" sz="2400" dirty="0"/>
              <a:t>to </a:t>
            </a:r>
            <a:r>
              <a:rPr lang="en-US" sz="2400" i="1" dirty="0"/>
              <a:t>qualitative </a:t>
            </a:r>
            <a:r>
              <a:rPr lang="en-US" sz="2400" dirty="0" smtClean="0"/>
              <a:t>CTA</a:t>
            </a:r>
          </a:p>
          <a:p>
            <a:pPr lvl="1"/>
            <a:r>
              <a:rPr lang="en-US" sz="2000" dirty="0" smtClean="0"/>
              <a:t>Pro: Greater </a:t>
            </a:r>
            <a:r>
              <a:rPr lang="en-US" sz="2000" dirty="0"/>
              <a:t>reliability &amp; less costly</a:t>
            </a:r>
          </a:p>
          <a:p>
            <a:pPr lvl="1"/>
            <a:r>
              <a:rPr lang="en-US" sz="2000" dirty="0" smtClean="0"/>
              <a:t>Con: Harder to interpret than interview CTA data</a:t>
            </a:r>
            <a:endParaRPr lang="en-US" sz="2000" dirty="0"/>
          </a:p>
          <a:p>
            <a:r>
              <a:rPr lang="en-US" sz="2400" dirty="0" smtClean="0"/>
              <a:t>Quantitative CTA methods</a:t>
            </a:r>
          </a:p>
          <a:p>
            <a:pPr lvl="1"/>
            <a:r>
              <a:rPr lang="en-US" sz="2000" dirty="0" smtClean="0"/>
              <a:t>Difficulty </a:t>
            </a:r>
            <a:r>
              <a:rPr lang="en-US" sz="2000" dirty="0"/>
              <a:t>Factors </a:t>
            </a:r>
            <a:r>
              <a:rPr lang="en-US" sz="2000" dirty="0" smtClean="0"/>
              <a:t>Assessment</a:t>
            </a:r>
          </a:p>
          <a:p>
            <a:pPr lvl="2"/>
            <a:r>
              <a:rPr lang="en-US" sz="1600" dirty="0" smtClean="0"/>
              <a:t>Students better at story </a:t>
            </a:r>
            <a:r>
              <a:rPr lang="en-US" sz="1600" dirty="0"/>
              <a:t>problems than matched </a:t>
            </a:r>
            <a:r>
              <a:rPr lang="en-US" sz="1600" dirty="0" smtClean="0"/>
              <a:t>equations </a:t>
            </a:r>
            <a:br>
              <a:rPr lang="en-US" sz="1600" dirty="0" smtClean="0"/>
            </a:br>
            <a:r>
              <a:rPr lang="en-US" sz="1600" dirty="0" smtClean="0"/>
              <a:t>=&gt; </a:t>
            </a:r>
            <a:r>
              <a:rPr lang="en-US" sz="1600" dirty="0"/>
              <a:t>tutor redesign better in close-the-</a:t>
            </a:r>
            <a:r>
              <a:rPr lang="en-US" sz="1600" dirty="0" smtClean="0"/>
              <a:t>loop </a:t>
            </a:r>
            <a:r>
              <a:rPr lang="en-US" sz="1200" dirty="0" smtClean="0"/>
              <a:t>(Koedinger &amp; Anderson, 1998)</a:t>
            </a:r>
            <a:r>
              <a:rPr lang="en-US" sz="1600" dirty="0" smtClean="0"/>
              <a:t> </a:t>
            </a:r>
          </a:p>
          <a:p>
            <a:pPr lvl="1"/>
            <a:r>
              <a:rPr lang="en-US" sz="2000" dirty="0" smtClean="0"/>
              <a:t>Statistical models of learning (BKT, AFM, PFA, </a:t>
            </a:r>
            <a:r>
              <a:rPr lang="is-IS" sz="2000" dirty="0" smtClean="0"/>
              <a:t>…)</a:t>
            </a:r>
            <a:endParaRPr lang="en-US" sz="2000" dirty="0" smtClean="0"/>
          </a:p>
          <a:p>
            <a:pPr lvl="2"/>
            <a:r>
              <a:rPr lang="en-US" sz="1600" dirty="0" smtClean="0"/>
              <a:t>Discovered hidden </a:t>
            </a:r>
            <a:r>
              <a:rPr lang="en-US" sz="1600" dirty="0"/>
              <a:t>planning skills in geometry </a:t>
            </a:r>
            <a:r>
              <a:rPr lang="en-US" sz="1600" dirty="0" smtClean="0"/>
              <a:t>area </a:t>
            </a:r>
            <a:br>
              <a:rPr lang="en-US" sz="1600" dirty="0" smtClean="0"/>
            </a:br>
            <a:r>
              <a:rPr lang="en-US" sz="1600" dirty="0" smtClean="0"/>
              <a:t>=&gt; tutor redesign better in close</a:t>
            </a:r>
            <a:r>
              <a:rPr lang="en-US" sz="1600" dirty="0"/>
              <a:t>-the-</a:t>
            </a:r>
            <a:r>
              <a:rPr lang="en-US" sz="1600" dirty="0" smtClean="0"/>
              <a:t>loop</a:t>
            </a:r>
          </a:p>
          <a:p>
            <a:pPr lvl="2"/>
            <a:r>
              <a:rPr lang="en-US" sz="1600" dirty="0" smtClean="0"/>
              <a:t>Automating model search in Learning </a:t>
            </a:r>
            <a:r>
              <a:rPr lang="en-US" sz="1600" dirty="0"/>
              <a:t>Factors </a:t>
            </a:r>
            <a:r>
              <a:rPr lang="en-US" sz="1600" dirty="0" smtClean="0"/>
              <a:t>Analysis </a:t>
            </a:r>
            <a:br>
              <a:rPr lang="en-US" sz="1600" dirty="0" smtClean="0"/>
            </a:br>
            <a:r>
              <a:rPr lang="en-US" sz="1600" dirty="0" smtClean="0"/>
              <a:t>=&gt; close-the-loop coming</a:t>
            </a:r>
            <a:r>
              <a:rPr lang="is-IS" sz="1600" dirty="0" smtClean="0"/>
              <a:t>…</a:t>
            </a:r>
            <a:endParaRPr lang="en-US" sz="1600" dirty="0"/>
          </a:p>
        </p:txBody>
      </p:sp>
    </p:spTree>
    <p:extLst>
      <p:ext uri="{BB962C8B-B14F-4D97-AF65-F5344CB8AC3E}">
        <p14:creationId xmlns:p14="http://schemas.microsoft.com/office/powerpoint/2010/main" val="283472006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There isn’t much “E” in “EDM” without interpretation!</a:t>
            </a:r>
            <a:endParaRPr lang="en-US" dirty="0"/>
          </a:p>
        </p:txBody>
      </p:sp>
      <p:sp>
        <p:nvSpPr>
          <p:cNvPr id="3" name="Content Placeholder 2"/>
          <p:cNvSpPr>
            <a:spLocks noGrp="1"/>
          </p:cNvSpPr>
          <p:nvPr>
            <p:ph idx="1"/>
          </p:nvPr>
        </p:nvSpPr>
        <p:spPr/>
        <p:txBody>
          <a:bodyPr/>
          <a:lstStyle/>
          <a:p>
            <a:pPr marL="0" indent="0">
              <a:buNone/>
            </a:pPr>
            <a:r>
              <a:rPr lang="en-US" dirty="0" smtClean="0"/>
              <a:t>3 ways </a:t>
            </a:r>
            <a:r>
              <a:rPr lang="en-US" b="1" i="1" dirty="0" smtClean="0"/>
              <a:t>model interpretation </a:t>
            </a:r>
            <a:r>
              <a:rPr lang="en-US" dirty="0" smtClean="0"/>
              <a:t>improves </a:t>
            </a:r>
            <a:r>
              <a:rPr lang="en-US" dirty="0"/>
              <a:t>educational theory </a:t>
            </a:r>
            <a:r>
              <a:rPr lang="en-US" dirty="0" smtClean="0"/>
              <a:t>&amp; practice</a:t>
            </a:r>
          </a:p>
          <a:p>
            <a:pPr marL="514350" indent="-514350">
              <a:buFont typeface="+mj-lt"/>
              <a:buAutoNum type="arabicPeriod"/>
            </a:pPr>
            <a:r>
              <a:rPr lang="en-US" dirty="0" smtClean="0"/>
              <a:t>Advances </a:t>
            </a:r>
            <a:r>
              <a:rPr lang="en-US" dirty="0"/>
              <a:t>scientific understanding of learning or </a:t>
            </a:r>
            <a:r>
              <a:rPr lang="en-US" dirty="0" smtClean="0"/>
              <a:t>of domain content </a:t>
            </a:r>
          </a:p>
          <a:p>
            <a:pPr marL="514350" indent="-514350">
              <a:buFont typeface="+mj-lt"/>
              <a:buAutoNum type="arabicPeriod"/>
            </a:pPr>
            <a:r>
              <a:rPr lang="en-US" dirty="0" smtClean="0"/>
              <a:t>Facilitates generalization </a:t>
            </a:r>
            <a:r>
              <a:rPr lang="en-US" dirty="0"/>
              <a:t>of models to new data sets </a:t>
            </a:r>
            <a:r>
              <a:rPr lang="en-US" sz="2000" dirty="0"/>
              <a:t>(cf., </a:t>
            </a:r>
            <a:r>
              <a:rPr lang="en-US" sz="2000" dirty="0" smtClean="0"/>
              <a:t>Liu</a:t>
            </a:r>
            <a:r>
              <a:rPr lang="is-IS" sz="2000" dirty="0" smtClean="0"/>
              <a:t>…, EDM14</a:t>
            </a:r>
            <a:r>
              <a:rPr lang="en-US" sz="2000" dirty="0" smtClean="0"/>
              <a:t>)</a:t>
            </a:r>
            <a:endParaRPr lang="en-US" dirty="0"/>
          </a:p>
          <a:p>
            <a:pPr marL="514350" indent="-514350">
              <a:buFont typeface="+mj-lt"/>
              <a:buAutoNum type="arabicPeriod"/>
            </a:pPr>
            <a:r>
              <a:rPr lang="en-US" dirty="0" smtClean="0"/>
              <a:t>Produces </a:t>
            </a:r>
            <a:r>
              <a:rPr lang="en-US" dirty="0"/>
              <a:t>insights that lead to improved </a:t>
            </a:r>
            <a:r>
              <a:rPr lang="en-US" dirty="0" err="1" smtClean="0"/>
              <a:t>ed</a:t>
            </a:r>
            <a:r>
              <a:rPr lang="en-US" dirty="0" smtClean="0"/>
              <a:t> tech design </a:t>
            </a:r>
            <a:endParaRPr lang="en-US" dirty="0"/>
          </a:p>
        </p:txBody>
      </p:sp>
    </p:spTree>
    <p:extLst>
      <p:ext uri="{BB962C8B-B14F-4D97-AF65-F5344CB8AC3E}">
        <p14:creationId xmlns:p14="http://schemas.microsoft.com/office/powerpoint/2010/main" val="169065665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Assumptions behind of Quantitative Cognitive Task</a:t>
            </a:r>
            <a:endParaRPr lang="en-US" dirty="0"/>
          </a:p>
        </p:txBody>
      </p:sp>
      <p:sp>
        <p:nvSpPr>
          <p:cNvPr id="3" name="Content Placeholder 2"/>
          <p:cNvSpPr>
            <a:spLocks noGrp="1"/>
          </p:cNvSpPr>
          <p:nvPr>
            <p:ph idx="1"/>
          </p:nvPr>
        </p:nvSpPr>
        <p:spPr/>
        <p:txBody>
          <a:bodyPr/>
          <a:lstStyle/>
          <a:p>
            <a:r>
              <a:rPr lang="en-US" sz="2400" dirty="0" smtClean="0"/>
              <a:t>Task </a:t>
            </a:r>
            <a:r>
              <a:rPr lang="en-US" sz="2400" dirty="0"/>
              <a:t>difficulty </a:t>
            </a:r>
            <a:r>
              <a:rPr lang="en-US" sz="2400" dirty="0" smtClean="0"/>
              <a:t>variation =&gt; KC inferences</a:t>
            </a:r>
          </a:p>
          <a:p>
            <a:r>
              <a:rPr lang="en-US" sz="2400" dirty="0" smtClean="0"/>
              <a:t>KC’s predict </a:t>
            </a:r>
            <a:r>
              <a:rPr lang="en-US" sz="2400" dirty="0"/>
              <a:t>learning </a:t>
            </a:r>
            <a:r>
              <a:rPr lang="en-US" sz="2400" dirty="0" smtClean="0"/>
              <a:t>transfer</a:t>
            </a:r>
          </a:p>
          <a:p>
            <a:pPr lvl="1"/>
            <a:r>
              <a:rPr lang="en-US" sz="2000" dirty="0" smtClean="0"/>
              <a:t>&amp; guide </a:t>
            </a:r>
            <a:r>
              <a:rPr lang="en-US" sz="2000" dirty="0"/>
              <a:t>better instructional </a:t>
            </a:r>
            <a:r>
              <a:rPr lang="en-US" sz="2000" dirty="0" smtClean="0"/>
              <a:t>design</a:t>
            </a:r>
            <a:endParaRPr lang="en-US" sz="2400" dirty="0"/>
          </a:p>
          <a:p>
            <a:pPr marL="0" indent="0">
              <a:buNone/>
            </a:pPr>
            <a:r>
              <a:rPr lang="en-US" sz="2400" dirty="0" smtClean="0"/>
              <a:t>Assumption is present in logistic regression (AFM) &amp; BKT family models of learning curves</a:t>
            </a:r>
          </a:p>
          <a:p>
            <a:pPr lvl="1"/>
            <a:r>
              <a:rPr lang="en-US" sz="2000" dirty="0" smtClean="0"/>
              <a:t>The same KC matrix is used for both task difficulty </a:t>
            </a:r>
            <a:r>
              <a:rPr lang="en-US" sz="2000" dirty="0"/>
              <a:t>(</a:t>
            </a:r>
            <a:r>
              <a:rPr lang="en-US" sz="2000" dirty="0" smtClean="0"/>
              <a:t>β or L0) learning transfer (</a:t>
            </a:r>
            <a:r>
              <a:rPr lang="el-GR" sz="2000" dirty="0" smtClean="0"/>
              <a:t>γ</a:t>
            </a:r>
            <a:r>
              <a:rPr lang="en-US" sz="2000" dirty="0" smtClean="0"/>
              <a:t> or T)</a:t>
            </a:r>
            <a:endParaRPr lang="en-US" dirty="0" smtClean="0"/>
          </a:p>
          <a:p>
            <a:pPr lvl="1"/>
            <a:r>
              <a:rPr lang="en-US" sz="1600" dirty="0" smtClean="0"/>
              <a:t>Models using </a:t>
            </a:r>
            <a:r>
              <a:rPr lang="en-US" sz="1600" i="1" dirty="0" smtClean="0"/>
              <a:t>same</a:t>
            </a:r>
            <a:r>
              <a:rPr lang="en-US" sz="1600" dirty="0" smtClean="0"/>
              <a:t> </a:t>
            </a:r>
            <a:r>
              <a:rPr lang="en-US" sz="1600" dirty="0"/>
              <a:t>KC matrix to predict </a:t>
            </a:r>
            <a:r>
              <a:rPr lang="en-US" sz="1600" dirty="0" smtClean="0"/>
              <a:t>difficulty </a:t>
            </a:r>
            <a:r>
              <a:rPr lang="en-US" sz="1600" i="1" dirty="0"/>
              <a:t>and</a:t>
            </a:r>
            <a:r>
              <a:rPr lang="en-US" sz="1600" dirty="0"/>
              <a:t> </a:t>
            </a:r>
            <a:r>
              <a:rPr lang="en-US" sz="1600" dirty="0" smtClean="0"/>
              <a:t>transfer </a:t>
            </a:r>
            <a:r>
              <a:rPr lang="en-US" sz="1600" dirty="0"/>
              <a:t>produce better results than </a:t>
            </a:r>
            <a:r>
              <a:rPr lang="en-US" sz="1600" dirty="0" smtClean="0"/>
              <a:t>using </a:t>
            </a:r>
            <a:r>
              <a:rPr lang="en-US" sz="1600" i="1" dirty="0" smtClean="0"/>
              <a:t>separate</a:t>
            </a:r>
            <a:r>
              <a:rPr lang="en-US" sz="1600" dirty="0" smtClean="0"/>
              <a:t> </a:t>
            </a:r>
            <a:r>
              <a:rPr lang="en-US" sz="1600" dirty="0"/>
              <a:t>matrices (item vs. </a:t>
            </a:r>
            <a:r>
              <a:rPr lang="en-US" sz="1600" dirty="0" smtClean="0"/>
              <a:t>KC</a:t>
            </a:r>
            <a:r>
              <a:rPr lang="en-US" sz="1600" dirty="0"/>
              <a:t>)</a:t>
            </a:r>
            <a:endParaRPr lang="en-US" sz="2000" dirty="0" smtClean="0"/>
          </a:p>
          <a:p>
            <a:pPr marL="0" indent="0">
              <a:buNone/>
            </a:pPr>
            <a:r>
              <a:rPr lang="en-US" sz="2400" dirty="0" smtClean="0"/>
              <a:t/>
            </a:r>
            <a:br>
              <a:rPr lang="en-US" sz="2400" dirty="0" smtClean="0"/>
            </a:br>
            <a:r>
              <a:rPr lang="en-US" sz="2400" dirty="0" smtClean="0"/>
              <a:t>Goal: </a:t>
            </a:r>
            <a:r>
              <a:rPr lang="en-US" sz="2400" dirty="0"/>
              <a:t>further investigate this difficulty-transfer linkage </a:t>
            </a:r>
            <a:r>
              <a:rPr lang="en-US" sz="2400" dirty="0" smtClean="0"/>
              <a:t>claim</a:t>
            </a:r>
            <a:endParaRPr lang="en-US" sz="2400" dirty="0"/>
          </a:p>
          <a:p>
            <a:endParaRPr lang="en-US" sz="2400" dirty="0"/>
          </a:p>
        </p:txBody>
      </p:sp>
      <p:sp>
        <p:nvSpPr>
          <p:cNvPr id="5" name="TextBox 4"/>
          <p:cNvSpPr txBox="1"/>
          <p:nvPr/>
        </p:nvSpPr>
        <p:spPr>
          <a:xfrm>
            <a:off x="4214518" y="5230520"/>
            <a:ext cx="4985927" cy="470369"/>
          </a:xfrm>
          <a:prstGeom prst="rect">
            <a:avLst/>
          </a:prstGeom>
          <a:noFill/>
        </p:spPr>
        <p:txBody>
          <a:bodyPr wrap="square" rtlCol="0">
            <a:spAutoFit/>
          </a:bodyPr>
          <a:lstStyle/>
          <a:p>
            <a:r>
              <a:rPr lang="en-US" sz="1200" dirty="0"/>
              <a:t>Koedinger</a:t>
            </a:r>
            <a:r>
              <a:rPr lang="en-US" sz="1200" dirty="0" smtClean="0"/>
              <a:t>, </a:t>
            </a:r>
            <a:r>
              <a:rPr lang="en-US" sz="1200" dirty="0" err="1" smtClean="0"/>
              <a:t>Yudelson</a:t>
            </a:r>
            <a:r>
              <a:rPr lang="en-US" sz="1200" dirty="0" smtClean="0"/>
              <a:t> &amp; </a:t>
            </a:r>
            <a:r>
              <a:rPr lang="en-US" sz="1200" dirty="0" err="1" smtClean="0"/>
              <a:t>Pavlik</a:t>
            </a:r>
            <a:r>
              <a:rPr lang="en-US" sz="1200" dirty="0" smtClean="0"/>
              <a:t> </a:t>
            </a:r>
            <a:r>
              <a:rPr lang="en-US" sz="1200" dirty="0"/>
              <a:t>(in press). Testing </a:t>
            </a:r>
            <a:r>
              <a:rPr lang="en-US" sz="1200" dirty="0" smtClean="0"/>
              <a:t>theories </a:t>
            </a:r>
            <a:r>
              <a:rPr lang="en-US" sz="1200" dirty="0"/>
              <a:t>of </a:t>
            </a:r>
            <a:r>
              <a:rPr lang="en-US" sz="1200" dirty="0" smtClean="0"/>
              <a:t>transfer </a:t>
            </a:r>
            <a:r>
              <a:rPr lang="en-US" sz="1200" dirty="0"/>
              <a:t>u</a:t>
            </a:r>
            <a:r>
              <a:rPr lang="en-US" sz="1200" dirty="0" smtClean="0"/>
              <a:t>sing </a:t>
            </a:r>
            <a:r>
              <a:rPr lang="en-US" sz="1200" dirty="0"/>
              <a:t>Error Rate Learning Curves. </a:t>
            </a:r>
            <a:r>
              <a:rPr lang="en-US" sz="1200" i="1" dirty="0"/>
              <a:t>Topics in Cognitive Science Special Issue.</a:t>
            </a:r>
            <a:r>
              <a:rPr lang="en-US" sz="1200" dirty="0"/>
              <a:t> </a:t>
            </a:r>
          </a:p>
        </p:txBody>
      </p:sp>
    </p:spTree>
    <p:extLst>
      <p:ext uri="{BB962C8B-B14F-4D97-AF65-F5344CB8AC3E}">
        <p14:creationId xmlns:p14="http://schemas.microsoft.com/office/powerpoint/2010/main" val="120547193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599" y="1549399"/>
            <a:ext cx="6567951" cy="2438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tle 7"/>
          <p:cNvSpPr>
            <a:spLocks noGrp="1"/>
          </p:cNvSpPr>
          <p:nvPr>
            <p:ph type="title"/>
          </p:nvPr>
        </p:nvSpPr>
        <p:spPr>
          <a:xfrm>
            <a:off x="685800" y="419100"/>
            <a:ext cx="7772400" cy="1143000"/>
          </a:xfrm>
        </p:spPr>
        <p:txBody>
          <a:bodyPr/>
          <a:lstStyle/>
          <a:p>
            <a:r>
              <a:rPr lang="en-US" sz="2800" dirty="0" smtClean="0"/>
              <a:t>AFM: KC model (Q) is used for both difficulty (β) &amp; transfer (</a:t>
            </a:r>
            <a:r>
              <a:rPr lang="el-GR" sz="2800" dirty="0"/>
              <a:t>γ</a:t>
            </a:r>
            <a:r>
              <a:rPr lang="en-US" sz="2800" dirty="0" smtClean="0"/>
              <a:t>) prediction</a:t>
            </a:r>
            <a:endParaRPr lang="en-US" sz="2800" dirty="0"/>
          </a:p>
        </p:txBody>
      </p:sp>
      <p:sp>
        <p:nvSpPr>
          <p:cNvPr id="3" name="Content Placeholder 2"/>
          <p:cNvSpPr>
            <a:spLocks noGrp="1"/>
          </p:cNvSpPr>
          <p:nvPr>
            <p:ph idx="1"/>
          </p:nvPr>
        </p:nvSpPr>
        <p:spPr>
          <a:xfrm>
            <a:off x="685800" y="1549400"/>
            <a:ext cx="7772400" cy="4546600"/>
          </a:xfrm>
        </p:spPr>
        <p:txBody>
          <a:bodyPr/>
          <a:lstStyle/>
          <a:p>
            <a:pPr lvl="0">
              <a:buNone/>
            </a:pPr>
            <a:endParaRPr lang="en-US" dirty="0" smtClean="0"/>
          </a:p>
          <a:p>
            <a:pPr lvl="0"/>
            <a:endParaRPr lang="en-US" dirty="0" smtClean="0"/>
          </a:p>
          <a:p>
            <a:pPr lvl="0"/>
            <a:endParaRPr lang="en-US" dirty="0" smtClean="0"/>
          </a:p>
          <a:p>
            <a:pPr lvl="0"/>
            <a:endParaRPr lang="en-US" dirty="0" smtClean="0"/>
          </a:p>
          <a:p>
            <a:pPr lvl="0"/>
            <a:endParaRPr lang="en-US" dirty="0" smtClean="0"/>
          </a:p>
          <a:p>
            <a:pPr lvl="0">
              <a:buNone/>
            </a:pPr>
            <a:r>
              <a:rPr lang="en-US" sz="1400" dirty="0" smtClean="0"/>
              <a:t>GIVEN:</a:t>
            </a:r>
          </a:p>
          <a:p>
            <a:pPr lvl="0"/>
            <a:r>
              <a:rPr lang="en-US" sz="1400" dirty="0" err="1" smtClean="0"/>
              <a:t>pij</a:t>
            </a:r>
            <a:r>
              <a:rPr lang="en-US" sz="1400" dirty="0" smtClean="0"/>
              <a:t> = probability student </a:t>
            </a:r>
            <a:r>
              <a:rPr lang="en-US" sz="1400" dirty="0" err="1" smtClean="0"/>
              <a:t>i</a:t>
            </a:r>
            <a:r>
              <a:rPr lang="en-US" sz="1400" dirty="0" smtClean="0"/>
              <a:t> gets step </a:t>
            </a:r>
            <a:r>
              <a:rPr lang="en-US" sz="1400" dirty="0" err="1" smtClean="0"/>
              <a:t>j</a:t>
            </a:r>
            <a:r>
              <a:rPr lang="en-US" sz="1400" dirty="0" smtClean="0"/>
              <a:t> correct</a:t>
            </a:r>
          </a:p>
          <a:p>
            <a:pPr lvl="0"/>
            <a:r>
              <a:rPr lang="en-US" sz="1400" dirty="0" err="1" smtClean="0"/>
              <a:t>Qkj</a:t>
            </a:r>
            <a:r>
              <a:rPr lang="en-US" sz="1400" dirty="0" smtClean="0"/>
              <a:t> = each knowledge component </a:t>
            </a:r>
            <a:r>
              <a:rPr lang="en-US" sz="1400" dirty="0" err="1" smtClean="0"/>
              <a:t>k</a:t>
            </a:r>
            <a:r>
              <a:rPr lang="en-US" sz="1400" dirty="0" smtClean="0"/>
              <a:t> needed for this step </a:t>
            </a:r>
            <a:r>
              <a:rPr lang="en-US" sz="1400" dirty="0" err="1" smtClean="0"/>
              <a:t>j</a:t>
            </a:r>
            <a:endParaRPr lang="en-US" sz="1400" dirty="0" smtClean="0"/>
          </a:p>
          <a:p>
            <a:pPr lvl="0"/>
            <a:r>
              <a:rPr lang="en-US" sz="1400" dirty="0" err="1" smtClean="0"/>
              <a:t>Tik</a:t>
            </a:r>
            <a:r>
              <a:rPr lang="en-US" sz="1400" dirty="0" smtClean="0"/>
              <a:t> = opportunities student </a:t>
            </a:r>
            <a:r>
              <a:rPr lang="en-US" sz="1400" dirty="0" err="1" smtClean="0"/>
              <a:t>i</a:t>
            </a:r>
            <a:r>
              <a:rPr lang="en-US" sz="1400" dirty="0" smtClean="0"/>
              <a:t> has had to practice </a:t>
            </a:r>
            <a:r>
              <a:rPr lang="en-US" sz="1400" dirty="0" err="1" smtClean="0"/>
              <a:t>k</a:t>
            </a:r>
            <a:endParaRPr lang="en-US" sz="1400" dirty="0" smtClean="0"/>
          </a:p>
          <a:p>
            <a:pPr>
              <a:buNone/>
            </a:pPr>
            <a:r>
              <a:rPr lang="en-US" sz="1400" dirty="0" smtClean="0"/>
              <a:t>ESTIMATED:</a:t>
            </a:r>
          </a:p>
          <a:p>
            <a:r>
              <a:rPr lang="el-GR" sz="1400" dirty="0" smtClean="0"/>
              <a:t>θ</a:t>
            </a:r>
            <a:r>
              <a:rPr lang="en-US" sz="1400" dirty="0" err="1" smtClean="0"/>
              <a:t>i</a:t>
            </a:r>
            <a:r>
              <a:rPr lang="en-US" sz="1400" dirty="0" smtClean="0"/>
              <a:t> = proficiency of student </a:t>
            </a:r>
            <a:r>
              <a:rPr lang="en-US" sz="1400" dirty="0" err="1" smtClean="0"/>
              <a:t>i</a:t>
            </a:r>
            <a:r>
              <a:rPr lang="en-US" sz="1400" dirty="0" smtClean="0"/>
              <a:t> </a:t>
            </a:r>
          </a:p>
          <a:p>
            <a:r>
              <a:rPr lang="en-US" sz="1400" dirty="0" err="1" smtClean="0"/>
              <a:t>βk</a:t>
            </a:r>
            <a:r>
              <a:rPr lang="en-US" sz="1400" dirty="0" smtClean="0"/>
              <a:t> = difficulty of KC </a:t>
            </a:r>
            <a:r>
              <a:rPr lang="en-US" sz="1400" dirty="0" err="1" smtClean="0"/>
              <a:t>k</a:t>
            </a:r>
            <a:endParaRPr lang="en-US" sz="1400" dirty="0" smtClean="0"/>
          </a:p>
          <a:p>
            <a:pPr lvl="0"/>
            <a:r>
              <a:rPr lang="el-GR" sz="1400" dirty="0" smtClean="0"/>
              <a:t>γ</a:t>
            </a:r>
            <a:r>
              <a:rPr lang="en-US" sz="1400" dirty="0" err="1" smtClean="0"/>
              <a:t>k</a:t>
            </a:r>
            <a:r>
              <a:rPr lang="en-US" sz="1400" dirty="0" smtClean="0"/>
              <a:t> = gain for each practice opportunity on KC </a:t>
            </a:r>
            <a:r>
              <a:rPr lang="en-US" sz="1400" dirty="0" err="1" smtClean="0"/>
              <a:t>k</a:t>
            </a:r>
            <a:endParaRPr lang="en-US" sz="1400" dirty="0"/>
          </a:p>
        </p:txBody>
      </p:sp>
      <p:sp>
        <p:nvSpPr>
          <p:cNvPr id="6" name="TextBox 5"/>
          <p:cNvSpPr txBox="1"/>
          <p:nvPr/>
        </p:nvSpPr>
        <p:spPr>
          <a:xfrm>
            <a:off x="5765800" y="5880100"/>
            <a:ext cx="2717436" cy="646331"/>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sz="1200" dirty="0" smtClean="0">
                <a:solidFill>
                  <a:srgbClr val="808080"/>
                </a:solidFill>
                <a:latin typeface="Verdana"/>
              </a:rPr>
              <a:t>Cen, Koedinger, </a:t>
            </a:r>
            <a:r>
              <a:rPr lang="en-US" sz="1200" dirty="0">
                <a:solidFill>
                  <a:srgbClr val="808080"/>
                </a:solidFill>
                <a:latin typeface="Verdana"/>
              </a:rPr>
              <a:t>&amp; </a:t>
            </a:r>
            <a:r>
              <a:rPr lang="en-US" sz="1200" dirty="0" smtClean="0">
                <a:solidFill>
                  <a:srgbClr val="808080"/>
                </a:solidFill>
                <a:latin typeface="Verdana"/>
              </a:rPr>
              <a:t>Junker (</a:t>
            </a:r>
            <a:r>
              <a:rPr lang="en-US" sz="1200" dirty="0">
                <a:solidFill>
                  <a:srgbClr val="808080"/>
                </a:solidFill>
                <a:latin typeface="Verdana"/>
              </a:rPr>
              <a:t>2006</a:t>
            </a:r>
            <a:r>
              <a:rPr lang="en-US" sz="1200" dirty="0" smtClean="0">
                <a:solidFill>
                  <a:srgbClr val="808080"/>
                </a:solidFill>
                <a:latin typeface="Verdana"/>
              </a:rPr>
              <a:t>)</a:t>
            </a:r>
            <a:br>
              <a:rPr lang="en-US" sz="1200" dirty="0" smtClean="0">
                <a:solidFill>
                  <a:srgbClr val="808080"/>
                </a:solidFill>
                <a:latin typeface="Verdana"/>
              </a:rPr>
            </a:br>
            <a:r>
              <a:rPr lang="en-US" sz="1200" dirty="0" smtClean="0">
                <a:solidFill>
                  <a:srgbClr val="808080"/>
                </a:solidFill>
                <a:latin typeface="Verdana"/>
              </a:rPr>
              <a:t>Draney, </a:t>
            </a:r>
            <a:r>
              <a:rPr lang="en-US" sz="1200" dirty="0" err="1" smtClean="0">
                <a:solidFill>
                  <a:srgbClr val="808080"/>
                </a:solidFill>
                <a:latin typeface="Verdana"/>
              </a:rPr>
              <a:t>Pirolli</a:t>
            </a:r>
            <a:r>
              <a:rPr lang="en-US" sz="1200" dirty="0" smtClean="0">
                <a:solidFill>
                  <a:srgbClr val="808080"/>
                </a:solidFill>
                <a:latin typeface="Verdana"/>
              </a:rPr>
              <a:t>, &amp; Wilson (1995)</a:t>
            </a:r>
          </a:p>
          <a:p>
            <a:r>
              <a:rPr lang="en-US" sz="1200" dirty="0" err="1" smtClean="0">
                <a:solidFill>
                  <a:srgbClr val="808080"/>
                </a:solidFill>
                <a:latin typeface="Verdana"/>
              </a:rPr>
              <a:t>Spada</a:t>
            </a:r>
            <a:r>
              <a:rPr lang="en-US" sz="1200" dirty="0" smtClean="0">
                <a:solidFill>
                  <a:srgbClr val="808080"/>
                </a:solidFill>
                <a:latin typeface="Verdana"/>
              </a:rPr>
              <a:t> &amp; </a:t>
            </a:r>
            <a:r>
              <a:rPr lang="en-US" sz="1200" dirty="0" err="1" smtClean="0">
                <a:solidFill>
                  <a:srgbClr val="808080"/>
                </a:solidFill>
                <a:latin typeface="Verdana"/>
              </a:rPr>
              <a:t>McGaw</a:t>
            </a:r>
            <a:r>
              <a:rPr lang="en-US" sz="1200" dirty="0" smtClean="0">
                <a:solidFill>
                  <a:srgbClr val="808080"/>
                </a:solidFill>
                <a:latin typeface="Verdana"/>
              </a:rPr>
              <a:t> (1985)</a:t>
            </a:r>
          </a:p>
        </p:txBody>
      </p:sp>
    </p:spTree>
    <p:extLst>
      <p:ext uri="{BB962C8B-B14F-4D97-AF65-F5344CB8AC3E}">
        <p14:creationId xmlns:p14="http://schemas.microsoft.com/office/powerpoint/2010/main" val="1059119841"/>
      </p:ext>
    </p:extLst>
  </p:cSld>
  <p:clrMapOvr>
    <a:masterClrMapping/>
  </p:clrMapOvr>
  <p:transition xmlns:p14="http://schemas.microsoft.com/office/powerpoint/2010/main" advTm="13813"/>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5"/>
          <p:cNvSpPr>
            <a:spLocks noGrp="1"/>
          </p:cNvSpPr>
          <p:nvPr>
            <p:ph type="sldNum" sz="quarter" idx="4294967295"/>
          </p:nvPr>
        </p:nvSpPr>
        <p:spPr>
          <a:xfrm>
            <a:off x="6553200" y="6245225"/>
            <a:ext cx="2133600" cy="476250"/>
          </a:xfrm>
          <a:prstGeom prst="rect">
            <a:avLst/>
          </a:prstGeom>
        </p:spPr>
        <p:txBody>
          <a:bodyPr/>
          <a:lstStyle/>
          <a:p>
            <a:fld id="{F8ADEFC6-2937-DA4F-A63E-5452E96D6E4D}" type="slidenum">
              <a:rPr lang="en-US"/>
              <a:pPr/>
              <a:t>9</a:t>
            </a:fld>
            <a:endParaRPr lang="en-US"/>
          </a:p>
        </p:txBody>
      </p:sp>
      <p:pic>
        <p:nvPicPr>
          <p:cNvPr id="6656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57200"/>
            <a:ext cx="9144000" cy="5943600"/>
          </a:xfrm>
          <a:prstGeom prst="rect">
            <a:avLst/>
          </a:prstGeom>
          <a:noFill/>
          <a:extLst>
            <a:ext uri="{909E8E84-426E-40dd-AFC4-6F175D3DCCD1}">
              <a14:hiddenFill xmlns:a14="http://schemas.microsoft.com/office/drawing/2010/main">
                <a:solidFill>
                  <a:srgbClr val="FFFFFF"/>
                </a:solidFill>
              </a14:hiddenFill>
            </a:ext>
          </a:extLst>
        </p:spPr>
      </p:pic>
      <p:sp>
        <p:nvSpPr>
          <p:cNvPr id="66566" name="Rectangle 6"/>
          <p:cNvSpPr>
            <a:spLocks noChangeArrowheads="1"/>
          </p:cNvSpPr>
          <p:nvPr/>
        </p:nvSpPr>
        <p:spPr bwMode="auto">
          <a:xfrm>
            <a:off x="0" y="1981200"/>
            <a:ext cx="8229600" cy="1219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6567" name="Rectangle 7"/>
          <p:cNvSpPr>
            <a:spLocks noChangeArrowheads="1"/>
          </p:cNvSpPr>
          <p:nvPr/>
        </p:nvSpPr>
        <p:spPr bwMode="auto">
          <a:xfrm>
            <a:off x="0" y="3276600"/>
            <a:ext cx="8305800" cy="1143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6568" name="Rectangle 8"/>
          <p:cNvSpPr>
            <a:spLocks noChangeArrowheads="1"/>
          </p:cNvSpPr>
          <p:nvPr/>
        </p:nvSpPr>
        <p:spPr bwMode="auto">
          <a:xfrm>
            <a:off x="0" y="4343400"/>
            <a:ext cx="8229600" cy="1752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6569" name="Rectangle 9"/>
          <p:cNvSpPr>
            <a:spLocks noChangeArrowheads="1"/>
          </p:cNvSpPr>
          <p:nvPr/>
        </p:nvSpPr>
        <p:spPr bwMode="auto">
          <a:xfrm>
            <a:off x="8382000" y="2057400"/>
            <a:ext cx="685800" cy="1219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6570" name="Rectangle 10"/>
          <p:cNvSpPr>
            <a:spLocks noChangeArrowheads="1"/>
          </p:cNvSpPr>
          <p:nvPr/>
        </p:nvSpPr>
        <p:spPr bwMode="auto">
          <a:xfrm>
            <a:off x="8305800" y="3352800"/>
            <a:ext cx="685800" cy="10668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6571" name="Rectangle 11"/>
          <p:cNvSpPr>
            <a:spLocks noChangeArrowheads="1"/>
          </p:cNvSpPr>
          <p:nvPr/>
        </p:nvSpPr>
        <p:spPr bwMode="auto">
          <a:xfrm>
            <a:off x="8305800" y="4648200"/>
            <a:ext cx="685800" cy="10668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 name="Title 1"/>
          <p:cNvSpPr>
            <a:spLocks noGrp="1"/>
          </p:cNvSpPr>
          <p:nvPr>
            <p:ph type="title"/>
          </p:nvPr>
        </p:nvSpPr>
        <p:spPr>
          <a:xfrm>
            <a:off x="356547" y="-20691"/>
            <a:ext cx="7772400" cy="528696"/>
          </a:xfrm>
        </p:spPr>
        <p:txBody>
          <a:bodyPr/>
          <a:lstStyle/>
          <a:p>
            <a:pPr algn="l"/>
            <a:r>
              <a:rPr lang="en-US" sz="3200" dirty="0" smtClean="0">
                <a:latin typeface="Verdana"/>
                <a:cs typeface="Verdana"/>
              </a:rPr>
              <a:t>Why is symbolization hard?</a:t>
            </a:r>
            <a:endParaRPr lang="en-US" sz="3200" dirty="0">
              <a:latin typeface="Verdana"/>
              <a:cs typeface="Verdana"/>
            </a:endParaRPr>
          </a:p>
        </p:txBody>
      </p:sp>
    </p:spTree>
    <p:extLst>
      <p:ext uri="{BB962C8B-B14F-4D97-AF65-F5344CB8AC3E}">
        <p14:creationId xmlns:p14="http://schemas.microsoft.com/office/powerpoint/2010/main" val="42378961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grpId="0" nodeType="clickEffect">
                                  <p:stCondLst>
                                    <p:cond delay="0"/>
                                  </p:stCondLst>
                                  <p:childTnLst>
                                    <p:set>
                                      <p:cBhvr>
                                        <p:cTn id="6" dur="1" fill="hold">
                                          <p:stCondLst>
                                            <p:cond delay="499"/>
                                          </p:stCondLst>
                                        </p:cTn>
                                        <p:tgtEl>
                                          <p:spTgt spid="66566"/>
                                        </p:tgtEl>
                                        <p:attrNameLst>
                                          <p:attrName>style.visibility</p:attrName>
                                        </p:attrNameLst>
                                      </p:cBhvr>
                                      <p:to>
                                        <p:strVal val="hidden"/>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grpId="0" nodeType="clickEffect">
                                  <p:stCondLst>
                                    <p:cond delay="0"/>
                                  </p:stCondLst>
                                  <p:childTnLst>
                                    <p:set>
                                      <p:cBhvr>
                                        <p:cTn id="10" dur="1" fill="hold">
                                          <p:stCondLst>
                                            <p:cond delay="499"/>
                                          </p:stCondLst>
                                        </p:cTn>
                                        <p:tgtEl>
                                          <p:spTgt spid="66569"/>
                                        </p:tgtEl>
                                        <p:attrNameLst>
                                          <p:attrName>style.visibility</p:attrName>
                                        </p:attrNameLst>
                                      </p:cBhvr>
                                      <p:to>
                                        <p:strVal val="hidden"/>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xit" presetSubtype="0" fill="hold" grpId="0" nodeType="clickEffect">
                                  <p:stCondLst>
                                    <p:cond delay="0"/>
                                  </p:stCondLst>
                                  <p:childTnLst>
                                    <p:set>
                                      <p:cBhvr>
                                        <p:cTn id="14" dur="1" fill="hold">
                                          <p:stCondLst>
                                            <p:cond delay="499"/>
                                          </p:stCondLst>
                                        </p:cTn>
                                        <p:tgtEl>
                                          <p:spTgt spid="66567"/>
                                        </p:tgtEl>
                                        <p:attrNameLst>
                                          <p:attrName>style.visibility</p:attrName>
                                        </p:attrNameLst>
                                      </p:cBhvr>
                                      <p:to>
                                        <p:strVal val="hidden"/>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xit" presetSubtype="0" fill="hold" grpId="0" nodeType="clickEffect">
                                  <p:stCondLst>
                                    <p:cond delay="0"/>
                                  </p:stCondLst>
                                  <p:childTnLst>
                                    <p:set>
                                      <p:cBhvr>
                                        <p:cTn id="18" dur="1" fill="hold">
                                          <p:stCondLst>
                                            <p:cond delay="499"/>
                                          </p:stCondLst>
                                        </p:cTn>
                                        <p:tgtEl>
                                          <p:spTgt spid="66570"/>
                                        </p:tgtEl>
                                        <p:attrNameLst>
                                          <p:attrName>style.visibility</p:attrName>
                                        </p:attrNameLst>
                                      </p:cBhvr>
                                      <p:to>
                                        <p:strVal val="hidden"/>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xit" presetSubtype="0" fill="hold" grpId="0" nodeType="clickEffect">
                                  <p:stCondLst>
                                    <p:cond delay="0"/>
                                  </p:stCondLst>
                                  <p:childTnLst>
                                    <p:set>
                                      <p:cBhvr>
                                        <p:cTn id="22" dur="1" fill="hold">
                                          <p:stCondLst>
                                            <p:cond delay="499"/>
                                          </p:stCondLst>
                                        </p:cTn>
                                        <p:tgtEl>
                                          <p:spTgt spid="66568"/>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xit" presetSubtype="0" fill="hold" grpId="0" nodeType="clickEffect">
                                  <p:stCondLst>
                                    <p:cond delay="0"/>
                                  </p:stCondLst>
                                  <p:childTnLst>
                                    <p:set>
                                      <p:cBhvr>
                                        <p:cTn id="26" dur="1" fill="hold">
                                          <p:stCondLst>
                                            <p:cond delay="499"/>
                                          </p:stCondLst>
                                        </p:cTn>
                                        <p:tgtEl>
                                          <p:spTgt spid="6657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6" grpId="0" animBg="1"/>
      <p:bldP spid="66567" grpId="0" animBg="1"/>
      <p:bldP spid="66568" grpId="0" animBg="1"/>
      <p:bldP spid="66569" grpId="0" animBg="1"/>
      <p:bldP spid="66570" grpId="0" animBg="1"/>
      <p:bldP spid="66571"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3.5|4.1|3.:"/>
</p:tagLst>
</file>

<file path=ppt/theme/theme1.xml><?xml version="1.0" encoding="utf-8"?>
<a:theme xmlns:a="http://schemas.openxmlformats.org/drawingml/2006/main" name="Blank Presentation">
  <a:themeElements>
    <a:clrScheme name="Blank Presentation 8">
      <a:dk1>
        <a:srgbClr val="808080"/>
      </a:dk1>
      <a:lt1>
        <a:srgbClr val="FFFFFF"/>
      </a:lt1>
      <a:dk2>
        <a:srgbClr val="01012C"/>
      </a:dk2>
      <a:lt2>
        <a:srgbClr val="FFFF00"/>
      </a:lt2>
      <a:accent1>
        <a:srgbClr val="00CC99"/>
      </a:accent1>
      <a:accent2>
        <a:srgbClr val="3333CC"/>
      </a:accent2>
      <a:accent3>
        <a:srgbClr val="AAAAAC"/>
      </a:accent3>
      <a:accent4>
        <a:srgbClr val="DADADA"/>
      </a:accent4>
      <a:accent5>
        <a:srgbClr val="AAE2CA"/>
      </a:accent5>
      <a:accent6>
        <a:srgbClr val="2D2DB9"/>
      </a:accent6>
      <a:hlink>
        <a:srgbClr val="CCCCFF"/>
      </a:hlink>
      <a:folHlink>
        <a:srgbClr val="B2B2B2"/>
      </a:folHlink>
    </a:clrScheme>
    <a:fontScheme name="Blank Presentatio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Blank Presentation 8">
        <a:dk1>
          <a:srgbClr val="808080"/>
        </a:dk1>
        <a:lt1>
          <a:srgbClr val="FFFFFF"/>
        </a:lt1>
        <a:dk2>
          <a:srgbClr val="01012C"/>
        </a:dk2>
        <a:lt2>
          <a:srgbClr val="FFFF00"/>
        </a:lt2>
        <a:accent1>
          <a:srgbClr val="00CC99"/>
        </a:accent1>
        <a:accent2>
          <a:srgbClr val="3333CC"/>
        </a:accent2>
        <a:accent3>
          <a:srgbClr val="AAAAAC"/>
        </a:accent3>
        <a:accent4>
          <a:srgbClr val="DADADA"/>
        </a:accent4>
        <a:accent5>
          <a:srgbClr val="AAE2CA"/>
        </a:accent5>
        <a:accent6>
          <a:srgbClr val="2D2DB9"/>
        </a:accent6>
        <a:hlink>
          <a:srgbClr val="CCCCFF"/>
        </a:hlink>
        <a:folHlink>
          <a:srgbClr val="B2B2B2"/>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Office Theme">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Macintosh HD:Applications:PowerPoint 4.0:</Template>
  <TotalTime>19219090</TotalTime>
  <Pages>60</Pages>
  <Words>2430</Words>
  <Application>Microsoft Macintosh PowerPoint</Application>
  <PresentationFormat>On-screen Show (4:3)</PresentationFormat>
  <Paragraphs>343</Paragraphs>
  <Slides>22</Slides>
  <Notes>14</Notes>
  <HiddenSlides>0</HiddenSlides>
  <MMClips>0</MMClips>
  <ScaleCrop>false</ScaleCrop>
  <HeadingPairs>
    <vt:vector size="4" baseType="variant">
      <vt:variant>
        <vt:lpstr>Theme</vt:lpstr>
      </vt:variant>
      <vt:variant>
        <vt:i4>2</vt:i4>
      </vt:variant>
      <vt:variant>
        <vt:lpstr>Slide Titles</vt:lpstr>
      </vt:variant>
      <vt:variant>
        <vt:i4>22</vt:i4>
      </vt:variant>
    </vt:vector>
  </HeadingPairs>
  <TitlesOfParts>
    <vt:vector size="24" baseType="lpstr">
      <vt:lpstr>Blank Presentation</vt:lpstr>
      <vt:lpstr>2_Office Theme</vt:lpstr>
      <vt:lpstr>Pre-Assessment questions tiny.cc/kenpre</vt:lpstr>
      <vt:lpstr>Closing the Loop with Quantitative Cognitive Task Analysis</vt:lpstr>
      <vt:lpstr>PowerPoint Presentation</vt:lpstr>
      <vt:lpstr>Cognitive Task Analysis uncovers hidden skills =&gt; improves instruction</vt:lpstr>
      <vt:lpstr>Quantitative  Cognitive Task Analysis (CTA)</vt:lpstr>
      <vt:lpstr>There isn’t much “E” in “EDM” without interpretation!</vt:lpstr>
      <vt:lpstr>Assumptions behind of Quantitative Cognitive Task</vt:lpstr>
      <vt:lpstr>AFM: KC model (Q) is used for both difficulty (β) &amp; transfer (γ) prediction</vt:lpstr>
      <vt:lpstr>Why is symbolization hard?</vt:lpstr>
      <vt:lpstr>What can we do to improve learning of symbolizing? </vt:lpstr>
      <vt:lpstr>PowerPoint Presentation</vt:lpstr>
      <vt:lpstr>PowerPoint Presentation</vt:lpstr>
      <vt:lpstr>In Vivo Experiment Design</vt:lpstr>
      <vt:lpstr>Treatment &amp; Form Variations</vt:lpstr>
      <vt:lpstr>Results</vt:lpstr>
      <vt:lpstr>Interaction is theoretically sensible</vt:lpstr>
      <vt:lpstr>Computing composition difficulty:  Is whole (2 steps) greater than “sum” of parts (1 steps)?</vt:lpstr>
      <vt:lpstr>Does difficulty correlate with transfer?</vt:lpstr>
      <vt:lpstr>AFM: KC model (Q) is used for both difficulty (β) &amp; transfer (γ) prediction</vt:lpstr>
      <vt:lpstr>Discovering new KC models</vt:lpstr>
      <vt:lpstr>Summary</vt:lpstr>
      <vt:lpstr>Pre-Assessment questions tiny.cc/kenpost</vt:lpstr>
    </vt:vector>
  </TitlesOfParts>
  <Company>CMU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Cognitive Tutors: Bringing advanced cognitive research  to the classroom</dc:title>
  <dc:subject/>
  <dc:creator>Kenneth R. Koedinger</dc:creator>
  <cp:keywords/>
  <dc:description/>
  <cp:lastModifiedBy>Ken Koedinger</cp:lastModifiedBy>
  <cp:revision>3073</cp:revision>
  <cp:lastPrinted>2016-06-21T21:06:57Z</cp:lastPrinted>
  <dcterms:created xsi:type="dcterms:W3CDTF">2014-06-11T09:43:49Z</dcterms:created>
  <dcterms:modified xsi:type="dcterms:W3CDTF">2016-07-19T21:28:42Z</dcterms:modified>
</cp:coreProperties>
</file>